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7"/>
  </p:notesMasterIdLst>
  <p:sldIdLst>
    <p:sldId id="614" r:id="rId2"/>
    <p:sldId id="589" r:id="rId3"/>
    <p:sldId id="2134804211" r:id="rId4"/>
    <p:sldId id="590" r:id="rId5"/>
    <p:sldId id="597" r:id="rId6"/>
    <p:sldId id="603" r:id="rId7"/>
    <p:sldId id="680" r:id="rId8"/>
    <p:sldId id="2134804212" r:id="rId9"/>
    <p:sldId id="2134804179" r:id="rId10"/>
    <p:sldId id="2134804180" r:id="rId11"/>
    <p:sldId id="2134804201" r:id="rId12"/>
    <p:sldId id="2134804181" r:id="rId13"/>
    <p:sldId id="2134804204" r:id="rId14"/>
    <p:sldId id="2134804206" r:id="rId15"/>
    <p:sldId id="2134804195" r:id="rId16"/>
    <p:sldId id="2134804182" r:id="rId17"/>
    <p:sldId id="2134804176" r:id="rId18"/>
    <p:sldId id="2134804183" r:id="rId19"/>
    <p:sldId id="2134804178" r:id="rId20"/>
    <p:sldId id="2134804184" r:id="rId21"/>
    <p:sldId id="2134804185" r:id="rId22"/>
    <p:sldId id="2134804186" r:id="rId23"/>
    <p:sldId id="2134804210" r:id="rId24"/>
    <p:sldId id="2134804187" r:id="rId25"/>
    <p:sldId id="213480418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C82226"/>
    <a:srgbClr val="ED7D30"/>
    <a:srgbClr val="222561"/>
    <a:srgbClr val="00FDFF"/>
    <a:srgbClr val="BB5329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52"/>
    <p:restoredTop sz="93900"/>
  </p:normalViewPr>
  <p:slideViewPr>
    <p:cSldViewPr snapToGrid="0" snapToObjects="1">
      <p:cViewPr varScale="1">
        <p:scale>
          <a:sx n="96" d="100"/>
          <a:sy n="96" d="100"/>
        </p:scale>
        <p:origin x="1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68E6C5-C867-D946-969F-3F0A2A5D6B2C}" type="datetimeFigureOut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441A6-A470-D248-8FE6-47BBF96925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45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4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Term问题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8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99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71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1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改成一句话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08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45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83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14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95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75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5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44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46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28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09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9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6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0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7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76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85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EDF00-E3FE-A44B-939B-76764E56B0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0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FC6D7-CCE9-F346-B681-FACAD97C9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C38DF8-41ED-B941-A544-9F5A169EE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45BF64-79A4-3344-AD8D-D8C2D72B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76BA-05A7-3B40-A9BD-EC698D16E83B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5C254A-EC91-984C-81C2-0A01CD54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498716-6FCF-A841-810E-ACDF9DA1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757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E42D6-E84F-2447-A73A-EF855A04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22F148-8C19-0644-9E4A-E8DD1AD89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50E967-BCE3-7642-83EA-83D2C06C7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353B0-51DA-7140-85E4-1168BBE8A457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8DE6AB-BD83-CF4F-9D78-BF5BB9C82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16DBA2-3819-EB44-9DC2-C81E2712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130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798D86-8FF8-5848-B0EC-7D908659E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6D2EE78-E17B-674D-A1AE-9A23D8190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802B35-A732-1C48-A4BC-F6B37BEC8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9113-27D0-DE45-9D3C-E4E80617CF32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EB5733-5720-B144-9802-B9174F5B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0E687-25B4-B64F-B230-B0EAF9C5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4363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5A49D-752E-3648-A765-67D2408F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EED59-DB1E-494A-8AB0-BB59F6894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503604-83A8-2B45-810B-AF5B13E8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18A00-EB80-1340-AF01-2470A845F9D9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5F7344-54F0-204F-9F7B-25C1D163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58187A-9D44-1C4A-9581-01E66F61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74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4CEA8-E85D-5C42-8D31-76A64C43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BA87BA-D645-794F-B922-470BDACE2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77E65F-54B2-F844-B296-A2103E63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DFA1-1577-7C46-8289-EB6AA481A005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198A53-742A-AD46-BB01-BC7D5D05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0D61A2-1A81-CB47-8EDF-64C91DAB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6008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18E14-74C0-0145-9358-490D7DA1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8F8A14-4B7A-A444-8531-4BBCC8221E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3CF8288-0EBD-594E-BD6F-D58A80218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75E3C3-1569-6C41-8057-36BE40D2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26EFC-50B9-4944-AEEA-F5A834B7C54E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5432A6-7E41-DF4F-8048-62DE33D4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9F66D0-55A3-ED4F-B5E0-620975A9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6328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A802E-764A-0545-A2A3-137706F9E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0932FB-3887-DC4E-AC19-CBC86BB39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06B474-F873-EF48-8D1A-69C08794C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3955A4-B56E-F744-9C60-AC9F55D7E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A50281-6BCF-944E-B7F1-CF3B1ED303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82B99D8-1DD6-164E-AA79-22955280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5DF9B-BCA9-EA46-BB57-F8818FCE94F9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5CB99C-87C3-E348-86E9-CFB81EF0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C54734-C36F-A446-BE57-73E56781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142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6F4D3-F079-5A48-8398-F02FBBEDB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003664-87DB-EE4B-8AC4-CB83FBEA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E83A-D153-E344-998C-5C21F8A89438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69606C-07FB-C340-9110-F61D02667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B0F74AA-9ACE-674A-8D65-9D0E28DD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3FBD479B-483C-CB47-92EA-187FA0FEBAB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11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00D4F1F-86A4-1540-A4CD-EAA7C09FC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B5090-D400-504F-B1A1-08F3B85B2DF6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13AA67D-2DF8-7A44-961B-4F205125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DDECE-21D1-DC45-B991-EA1B8FE4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78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05744-A13C-5A4E-808A-CBAF8327A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549BB-51DF-3B46-A9A4-21D2DF759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30850-8775-694E-8B93-1B7548FAB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384D09-BA26-1649-8D05-D50BE386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65EB9-7018-4541-A4E6-BF42B6977D44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744C22-42FA-E847-B344-6398C47F8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950AC5-4719-0643-8D6D-442BACD2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4839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1752C-EBCB-2741-B367-3DADDBA3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073691-2915-D946-BB1E-8A2E1F4B10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D0089B-1D66-FE40-A6B8-82011805D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2B2BDD-42E7-2145-B19F-19B9D0E0E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75632-067E-864E-A347-637FEF92DB23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C5F9CF-F9D6-CE49-8555-9EEB19120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80C616-04E1-4A49-A70C-E51EE876B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77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56C492-811D-4E41-8385-4ECE2406D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258C97-C647-5F4E-BB09-80409D5AD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3A7CA2-3C47-104C-82CF-72790BAEA1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CC6A0-FC25-804D-825D-915A8C8645A9}" type="datetime1">
              <a:rPr kumimoji="1" lang="zh-CN" altLang="en-US" smtClean="0"/>
              <a:t>2024/6/10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2CE25B-0BD0-8445-8549-D3D2ADB10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80A585-F949-864C-ADDA-F9FD7717B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D479B-483C-CB47-92EA-187FA0FEB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0317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5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pilotscop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IGMOD Santiago, Chile, 2024">
            <a:extLst>
              <a:ext uri="{FF2B5EF4-FFF2-40B4-BE49-F238E27FC236}">
                <a16:creationId xmlns:a16="http://schemas.microsoft.com/office/drawing/2014/main" id="{6416A546-043C-B3F7-B44A-1CEE22BB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658"/>
            <a:ext cx="2140814" cy="214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649" y="1452169"/>
            <a:ext cx="10156520" cy="219543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Learned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Query Optimizer: What is New </a:t>
            </a:r>
            <a:b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</a:br>
            <a:r>
              <a:rPr lang="en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and What is Next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FEA42E8-157E-414D-B7FD-25FA5FAE06A7}"/>
              </a:ext>
            </a:extLst>
          </p:cNvPr>
          <p:cNvSpPr txBox="1">
            <a:spLocks/>
          </p:cNvSpPr>
          <p:nvPr/>
        </p:nvSpPr>
        <p:spPr>
          <a:xfrm>
            <a:off x="1280805" y="3012555"/>
            <a:ext cx="94242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Rong Zhu, Lianggui Weng, Bolin Ding, </a:t>
            </a:r>
            <a:r>
              <a:rPr lang="en-US" sz="2800" dirty="0" err="1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Jingren</a:t>
            </a:r>
            <a:r>
              <a:rPr lang="en-US" sz="28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Zhou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148BB8-6C8C-3449-91DA-A854B37B7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1" b="38050"/>
          <a:stretch/>
        </p:blipFill>
        <p:spPr bwMode="auto">
          <a:xfrm>
            <a:off x="2022726" y="5645608"/>
            <a:ext cx="2021793" cy="89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3A44332-7BC2-AE47-A7F6-7D0D19E98E51}"/>
              </a:ext>
            </a:extLst>
          </p:cNvPr>
          <p:cNvSpPr/>
          <p:nvPr/>
        </p:nvSpPr>
        <p:spPr>
          <a:xfrm>
            <a:off x="2140815" y="1373428"/>
            <a:ext cx="10044000" cy="3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7876AB-3ECD-344B-B7DC-56B8C2423DB5}"/>
              </a:ext>
            </a:extLst>
          </p:cNvPr>
          <p:cNvSpPr/>
          <p:nvPr/>
        </p:nvSpPr>
        <p:spPr>
          <a:xfrm>
            <a:off x="10119758" y="688764"/>
            <a:ext cx="2133630" cy="70788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" altLang="zh-CN" sz="4000" b="1" dirty="0">
                <a:ln/>
                <a:solidFill>
                  <a:srgbClr val="0070C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Tutorial</a:t>
            </a:r>
            <a:endParaRPr lang="zh-CN" altLang="en-US" sz="4000" b="1" dirty="0">
              <a:ln/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9644C1A-C6C7-F5AC-3578-DC5CF93CF4FA}"/>
              </a:ext>
            </a:extLst>
          </p:cNvPr>
          <p:cNvGrpSpPr/>
          <p:nvPr/>
        </p:nvGrpSpPr>
        <p:grpSpPr>
          <a:xfrm>
            <a:off x="7375990" y="5850938"/>
            <a:ext cx="1990715" cy="628650"/>
            <a:chOff x="2084614" y="5862404"/>
            <a:chExt cx="1990715" cy="62865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E407A49-912C-7CA4-1CC0-27841939B6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4875"/>
            <a:stretch/>
          </p:blipFill>
          <p:spPr bwMode="auto">
            <a:xfrm>
              <a:off x="2084614" y="5862404"/>
              <a:ext cx="751464" cy="62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2">
              <a:extLst>
                <a:ext uri="{FF2B5EF4-FFF2-40B4-BE49-F238E27FC236}">
                  <a16:creationId xmlns:a16="http://schemas.microsoft.com/office/drawing/2014/main" id="{F74FF140-6A1C-95D1-D347-9A39D19B3171}"/>
                </a:ext>
              </a:extLst>
            </p:cNvPr>
            <p:cNvSpPr txBox="1"/>
            <p:nvPr/>
          </p:nvSpPr>
          <p:spPr>
            <a:xfrm>
              <a:off x="2718034" y="5939503"/>
              <a:ext cx="1357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33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TONGYI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5710676-6695-2B03-30C1-820BBF28C99D}"/>
              </a:ext>
            </a:extLst>
          </p:cNvPr>
          <p:cNvSpPr txBox="1"/>
          <p:nvPr/>
        </p:nvSpPr>
        <p:spPr>
          <a:xfrm>
            <a:off x="3033623" y="4246781"/>
            <a:ext cx="61247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Institute for Intelligent Computing</a:t>
            </a:r>
          </a:p>
          <a:p>
            <a:pPr algn="ctr"/>
            <a:endParaRPr lang="en-US" altLang="zh-CN" sz="1200" dirty="0">
              <a:solidFill>
                <a:srgbClr val="0070C0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>
                <a:solidFill>
                  <a:srgbClr val="0070C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Alibaba Group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563C35-BA97-4541-0739-62B20ECAC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585" y="5850938"/>
            <a:ext cx="2943230" cy="74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80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Existing Solutions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56095" y="1162621"/>
            <a:ext cx="11679809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Deploying specific algorithm into specific DB</a:t>
            </a:r>
            <a:endParaRPr lang="en-US" altLang="zh-CN" sz="2800" dirty="0">
              <a:highlight>
                <a:srgbClr val="00FFFF"/>
              </a:highlight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Learned query optimizer/cost model   SCOPE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Knob tuning/query optimizer 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openGauss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Workload forecasting/behavior modeling 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NoisePage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</a:p>
          <a:p>
            <a:pPr marL="400050" lvl="2" indent="0">
              <a:spcBef>
                <a:spcPts val="100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65AEA6-F528-EABF-2CBB-90968FCC5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40" y="3606006"/>
            <a:ext cx="8168917" cy="3009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900A7B-7D07-70BD-F5A4-FBB8E625E1EB}"/>
              </a:ext>
            </a:extLst>
          </p:cNvPr>
          <p:cNvSpPr txBox="1"/>
          <p:nvPr/>
        </p:nvSpPr>
        <p:spPr>
          <a:xfrm>
            <a:off x="4798027" y="6048769"/>
            <a:ext cx="2595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EEF7196-FA8C-B5F5-30E2-2E99FF9F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1299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Existing Solutions</a:t>
            </a:r>
            <a:endParaRPr lang="en-US" sz="373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CE7F552-978E-D478-29A1-751BDAFD9424}"/>
                  </a:ext>
                </a:extLst>
              </p:cNvPr>
              <p:cNvSpPr txBox="1"/>
              <p:nvPr/>
            </p:nvSpPr>
            <p:spPr>
              <a:xfrm>
                <a:off x="256095" y="1162621"/>
                <a:ext cx="11679809" cy="5119531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9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9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altLang="zh-CN" sz="28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Limitations of existing solutions</a:t>
                </a:r>
              </a:p>
              <a:p>
                <a:pPr marL="571500" lvl="2">
                  <a:spcBef>
                    <a:spcPts val="1000"/>
                  </a:spcBef>
                </a:pP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Not general to other AI4DB algorithms &amp; databases</a:t>
                </a:r>
              </a:p>
              <a:p>
                <a:pPr marL="571500" lvl="2">
                  <a:spcBef>
                    <a:spcPts val="1000"/>
                  </a:spcBef>
                </a:pPr>
                <a:r>
                  <a:rPr lang="en-US" altLang="zh-CN" sz="2400" b="0" dirty="0">
                    <a:ea typeface="Microsoft YaHei" panose="020B0503020204020204" pitchFamily="34" charset="-122"/>
                    <a:sym typeface="Wingdings" panose="05000000000000000000" pitchFamily="2" charset="2"/>
                  </a:rPr>
                  <a:t>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Very expensive: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tailored solutions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algorithms &amp;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Microsoft YaHei" panose="020B0503020204020204" pitchFamily="34" charset="-122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databases</a:t>
                </a:r>
              </a:p>
              <a:p>
                <a:pPr marL="571500" lvl="2">
                  <a:spcBef>
                    <a:spcPts val="1000"/>
                  </a:spcBef>
                </a:pP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Not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friendly to developers</a:t>
                </a:r>
              </a:p>
              <a:p>
                <a:pPr marL="914400" lvl="3">
                  <a:spcBef>
                    <a:spcPts val="1000"/>
                  </a:spcBef>
                </a:pPr>
                <a:r>
                  <a:rPr lang="en-US" altLang="zh-CN" sz="2250" dirty="0">
                    <a:latin typeface="Microsoft YaHei" panose="020B0503020204020204" pitchFamily="34" charset="-122"/>
                    <a:ea typeface="Microsoft YaHei" panose="020B0503020204020204" pitchFamily="34" charset="-122"/>
                    <a:sym typeface="Wingdings" panose="05000000000000000000" pitchFamily="2" charset="2"/>
                  </a:rPr>
                  <a:t> Require close cooperation and learning between ML and DB developers</a:t>
                </a:r>
                <a:endParaRPr lang="en-US" altLang="zh-CN" sz="2250" b="0" dirty="0">
                  <a:ea typeface="Microsoft YaHei" panose="020B0503020204020204" pitchFamily="34" charset="-122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CCE7F552-978E-D478-29A1-751BDAFD9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95" y="1162621"/>
                <a:ext cx="11679809" cy="5119531"/>
              </a:xfrm>
              <a:prstGeom prst="rect">
                <a:avLst/>
              </a:prstGeom>
              <a:blipFill>
                <a:blip r:embed="rId3"/>
                <a:stretch>
                  <a:fillRect l="-435" t="-1980" r="-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3B900A7B-7D07-70BD-F5A4-FBB8E625E1EB}"/>
              </a:ext>
            </a:extLst>
          </p:cNvPr>
          <p:cNvSpPr txBox="1"/>
          <p:nvPr/>
        </p:nvSpPr>
        <p:spPr>
          <a:xfrm>
            <a:off x="5078971" y="5882042"/>
            <a:ext cx="2595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299EA2-B710-D816-7CF5-E2A908AE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540" y="3606006"/>
            <a:ext cx="8168917" cy="30096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A56DC9-7ED6-3DED-9F92-71154ABD3B8F}"/>
              </a:ext>
            </a:extLst>
          </p:cNvPr>
          <p:cNvSpPr txBox="1"/>
          <p:nvPr/>
        </p:nvSpPr>
        <p:spPr>
          <a:xfrm>
            <a:off x="4798027" y="6048769"/>
            <a:ext cx="25959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2C983468-3627-6C8E-AC66-440539D9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367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Our Principle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12008" y="1190724"/>
            <a:ext cx="1176798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What we desire of the AI4DB deployment?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One system generally appliable for multiple algorithms &amp; databases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General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to algorithm: support different AI4DB tasks 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General to system: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the same ML program could run on different systems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Easy to extensible to other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AI4DB algorithms/database systems</a:t>
            </a:r>
          </a:p>
          <a:p>
            <a:pPr marL="914400" lvl="3">
              <a:spcBef>
                <a:spcPts val="1000"/>
              </a:spcBef>
            </a:pPr>
            <a:endParaRPr lang="en-US" altLang="zh-CN" sz="235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58009-FBE3-D79B-5F07-8396DBCD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32" y="3750490"/>
            <a:ext cx="8607536" cy="3007881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75F637F-5D0F-D284-D26A-4BED54578D02}"/>
              </a:ext>
            </a:extLst>
          </p:cNvPr>
          <p:cNvCxnSpPr>
            <a:cxnSpLocks/>
          </p:cNvCxnSpPr>
          <p:nvPr/>
        </p:nvCxnSpPr>
        <p:spPr>
          <a:xfrm>
            <a:off x="3459637" y="4392891"/>
            <a:ext cx="1743959" cy="5938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0B6C886-D9A4-1C89-5F31-2A9BA7695CA2}"/>
              </a:ext>
            </a:extLst>
          </p:cNvPr>
          <p:cNvCxnSpPr>
            <a:cxnSpLocks/>
          </p:cNvCxnSpPr>
          <p:nvPr/>
        </p:nvCxnSpPr>
        <p:spPr>
          <a:xfrm flipV="1">
            <a:off x="3299381" y="5052767"/>
            <a:ext cx="1838227" cy="51847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A77D0C1-E2A4-E59D-544B-11494D43A998}"/>
              </a:ext>
            </a:extLst>
          </p:cNvPr>
          <p:cNvCxnSpPr>
            <a:cxnSpLocks/>
          </p:cNvCxnSpPr>
          <p:nvPr/>
        </p:nvCxnSpPr>
        <p:spPr>
          <a:xfrm>
            <a:off x="4487159" y="4986779"/>
            <a:ext cx="716437" cy="659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171A165-528C-1D34-ADA1-DE93ED3F39D0}"/>
              </a:ext>
            </a:extLst>
          </p:cNvPr>
          <p:cNvCxnSpPr>
            <a:cxnSpLocks/>
          </p:cNvCxnSpPr>
          <p:nvPr/>
        </p:nvCxnSpPr>
        <p:spPr>
          <a:xfrm flipV="1">
            <a:off x="4600280" y="5222449"/>
            <a:ext cx="603316" cy="6504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BC1979A-01CD-0B3B-4E1E-9270A8BB2F94}"/>
              </a:ext>
            </a:extLst>
          </p:cNvPr>
          <p:cNvCxnSpPr>
            <a:cxnSpLocks/>
          </p:cNvCxnSpPr>
          <p:nvPr/>
        </p:nvCxnSpPr>
        <p:spPr>
          <a:xfrm flipV="1">
            <a:off x="6561056" y="4703975"/>
            <a:ext cx="427350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E958885-2BC5-7846-1BB7-3BED5F63BA38}"/>
              </a:ext>
            </a:extLst>
          </p:cNvPr>
          <p:cNvCxnSpPr>
            <a:cxnSpLocks/>
          </p:cNvCxnSpPr>
          <p:nvPr/>
        </p:nvCxnSpPr>
        <p:spPr>
          <a:xfrm flipH="1">
            <a:off x="6561056" y="4703975"/>
            <a:ext cx="1677971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3D71188-0574-4E1D-D59E-135B458661EE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1291472" cy="35821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C0999C-417E-5AA7-8F25-A2CAE066DD4B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2149311" cy="132917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60B6515-DE6B-A6B0-5B51-786ACDACDCE2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537327" cy="82013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75395EF-BEF8-6DF5-881A-326BD904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3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Our Principle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12008" y="1190724"/>
            <a:ext cx="1176798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What we desire of the AI4DB deployment?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ML &amp; DB developers could</a:t>
            </a:r>
            <a:r>
              <a:rPr lang="zh-CN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work independently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Developers could focus on writing their own programs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Not need to know details in other side</a:t>
            </a:r>
          </a:p>
          <a:p>
            <a:pPr marL="914400" lvl="3">
              <a:spcBef>
                <a:spcPts val="1000"/>
              </a:spcBef>
            </a:pPr>
            <a:endParaRPr lang="en-US" altLang="zh-CN" sz="235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58009-FBE3-D79B-5F07-8396DBCD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32" y="3750490"/>
            <a:ext cx="8607536" cy="3007881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75F637F-5D0F-D284-D26A-4BED54578D02}"/>
              </a:ext>
            </a:extLst>
          </p:cNvPr>
          <p:cNvCxnSpPr>
            <a:cxnSpLocks/>
          </p:cNvCxnSpPr>
          <p:nvPr/>
        </p:nvCxnSpPr>
        <p:spPr>
          <a:xfrm>
            <a:off x="3459637" y="4392891"/>
            <a:ext cx="1743959" cy="5938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0B6C886-D9A4-1C89-5F31-2A9BA7695CA2}"/>
              </a:ext>
            </a:extLst>
          </p:cNvPr>
          <p:cNvCxnSpPr>
            <a:cxnSpLocks/>
          </p:cNvCxnSpPr>
          <p:nvPr/>
        </p:nvCxnSpPr>
        <p:spPr>
          <a:xfrm flipV="1">
            <a:off x="3299381" y="5052767"/>
            <a:ext cx="1838227" cy="51847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A77D0C1-E2A4-E59D-544B-11494D43A998}"/>
              </a:ext>
            </a:extLst>
          </p:cNvPr>
          <p:cNvCxnSpPr>
            <a:cxnSpLocks/>
          </p:cNvCxnSpPr>
          <p:nvPr/>
        </p:nvCxnSpPr>
        <p:spPr>
          <a:xfrm>
            <a:off x="4487159" y="4986779"/>
            <a:ext cx="716437" cy="659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171A165-528C-1D34-ADA1-DE93ED3F39D0}"/>
              </a:ext>
            </a:extLst>
          </p:cNvPr>
          <p:cNvCxnSpPr>
            <a:cxnSpLocks/>
          </p:cNvCxnSpPr>
          <p:nvPr/>
        </p:nvCxnSpPr>
        <p:spPr>
          <a:xfrm flipV="1">
            <a:off x="4600280" y="5222449"/>
            <a:ext cx="603316" cy="6504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BC1979A-01CD-0B3B-4E1E-9270A8BB2F94}"/>
              </a:ext>
            </a:extLst>
          </p:cNvPr>
          <p:cNvCxnSpPr>
            <a:cxnSpLocks/>
          </p:cNvCxnSpPr>
          <p:nvPr/>
        </p:nvCxnSpPr>
        <p:spPr>
          <a:xfrm flipV="1">
            <a:off x="6561056" y="4703975"/>
            <a:ext cx="427350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E958885-2BC5-7846-1BB7-3BED5F63BA38}"/>
              </a:ext>
            </a:extLst>
          </p:cNvPr>
          <p:cNvCxnSpPr>
            <a:cxnSpLocks/>
          </p:cNvCxnSpPr>
          <p:nvPr/>
        </p:nvCxnSpPr>
        <p:spPr>
          <a:xfrm flipH="1">
            <a:off x="6561056" y="4703975"/>
            <a:ext cx="1677971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3D71188-0574-4E1D-D59E-135B458661EE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1291472" cy="35821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C0999C-417E-5AA7-8F25-A2CAE066DD4B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2149311" cy="132917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60B6515-DE6B-A6B0-5B51-786ACDACDCE2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537327" cy="82013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9D25A14A-78DB-DD6D-1D19-73A22AB61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82" t="16132" r="35412" b="43470"/>
          <a:stretch/>
        </p:blipFill>
        <p:spPr bwMode="auto">
          <a:xfrm>
            <a:off x="718641" y="3253469"/>
            <a:ext cx="698929" cy="9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B1CB01-B14F-ADFC-18BC-8365CCA08664}"/>
              </a:ext>
            </a:extLst>
          </p:cNvPr>
          <p:cNvSpPr/>
          <p:nvPr/>
        </p:nvSpPr>
        <p:spPr>
          <a:xfrm>
            <a:off x="-72804" y="4219560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 Developer</a:t>
            </a:r>
          </a:p>
        </p:txBody>
      </p:sp>
      <p:pic>
        <p:nvPicPr>
          <p:cNvPr id="9" name="Picture 4" descr="Developer Vector Icon 2850585 Vector Art at Vecteezy">
            <a:extLst>
              <a:ext uri="{FF2B5EF4-FFF2-40B4-BE49-F238E27FC236}">
                <a16:creationId xmlns:a16="http://schemas.microsoft.com/office/drawing/2014/main" id="{A77FBD6D-14CC-73F2-497D-240B28F6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16" y="3107510"/>
            <a:ext cx="1055031" cy="9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CCB62F5-2F8F-6D2B-27D5-DDF3A37F121F}"/>
              </a:ext>
            </a:extLst>
          </p:cNvPr>
          <p:cNvSpPr/>
          <p:nvPr/>
        </p:nvSpPr>
        <p:spPr>
          <a:xfrm>
            <a:off x="9897853" y="4169266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Developer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6037FCD5-8B00-E65B-ED4D-482761ABDBDE}"/>
              </a:ext>
            </a:extLst>
          </p:cNvPr>
          <p:cNvSpPr/>
          <p:nvPr/>
        </p:nvSpPr>
        <p:spPr>
          <a:xfrm rot="8452886">
            <a:off x="10004314" y="4607173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8881BD8D-8932-70A9-6CF4-7DA6D0E077DD}"/>
              </a:ext>
            </a:extLst>
          </p:cNvPr>
          <p:cNvSpPr/>
          <p:nvPr/>
        </p:nvSpPr>
        <p:spPr>
          <a:xfrm rot="2896188">
            <a:off x="951850" y="4736797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C0755DD3-1DC8-C786-06E8-508E33A4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720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Our Principle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12008" y="1190724"/>
            <a:ext cx="1176798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What we desire of the AI4DB deployment?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The minimal impact to the native databases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Low risks to DB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Low learning cost to databases users</a:t>
            </a: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458009-FBE3-D79B-5F07-8396DBCD9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32" y="3750490"/>
            <a:ext cx="8607536" cy="3007881"/>
          </a:xfrm>
          <a:prstGeom prst="rect">
            <a:avLst/>
          </a:prstGeom>
        </p:spPr>
      </p:pic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075F637F-5D0F-D284-D26A-4BED54578D02}"/>
              </a:ext>
            </a:extLst>
          </p:cNvPr>
          <p:cNvCxnSpPr>
            <a:cxnSpLocks/>
          </p:cNvCxnSpPr>
          <p:nvPr/>
        </p:nvCxnSpPr>
        <p:spPr>
          <a:xfrm>
            <a:off x="3459637" y="4392891"/>
            <a:ext cx="1743959" cy="5938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0B6C886-D9A4-1C89-5F31-2A9BA7695CA2}"/>
              </a:ext>
            </a:extLst>
          </p:cNvPr>
          <p:cNvCxnSpPr>
            <a:cxnSpLocks/>
          </p:cNvCxnSpPr>
          <p:nvPr/>
        </p:nvCxnSpPr>
        <p:spPr>
          <a:xfrm flipV="1">
            <a:off x="3299381" y="5052767"/>
            <a:ext cx="1838227" cy="51847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A77D0C1-E2A4-E59D-544B-11494D43A998}"/>
              </a:ext>
            </a:extLst>
          </p:cNvPr>
          <p:cNvCxnSpPr>
            <a:cxnSpLocks/>
          </p:cNvCxnSpPr>
          <p:nvPr/>
        </p:nvCxnSpPr>
        <p:spPr>
          <a:xfrm>
            <a:off x="4487159" y="4986779"/>
            <a:ext cx="716437" cy="6598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171A165-528C-1D34-ADA1-DE93ED3F39D0}"/>
              </a:ext>
            </a:extLst>
          </p:cNvPr>
          <p:cNvCxnSpPr>
            <a:cxnSpLocks/>
          </p:cNvCxnSpPr>
          <p:nvPr/>
        </p:nvCxnSpPr>
        <p:spPr>
          <a:xfrm flipV="1">
            <a:off x="4600280" y="5222449"/>
            <a:ext cx="603316" cy="65045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BC1979A-01CD-0B3B-4E1E-9270A8BB2F94}"/>
              </a:ext>
            </a:extLst>
          </p:cNvPr>
          <p:cNvCxnSpPr>
            <a:cxnSpLocks/>
          </p:cNvCxnSpPr>
          <p:nvPr/>
        </p:nvCxnSpPr>
        <p:spPr>
          <a:xfrm flipV="1">
            <a:off x="6561056" y="4703975"/>
            <a:ext cx="427350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E958885-2BC5-7846-1BB7-3BED5F63BA38}"/>
              </a:ext>
            </a:extLst>
          </p:cNvPr>
          <p:cNvCxnSpPr>
            <a:cxnSpLocks/>
          </p:cNvCxnSpPr>
          <p:nvPr/>
        </p:nvCxnSpPr>
        <p:spPr>
          <a:xfrm flipH="1">
            <a:off x="6561056" y="4703975"/>
            <a:ext cx="1677971" cy="3487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83D71188-0574-4E1D-D59E-135B458661EE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1291472" cy="35821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C0999C-417E-5AA7-8F25-A2CAE066DD4B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2149311" cy="132917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460B6515-DE6B-A6B0-5B51-786ACDACDCE2}"/>
              </a:ext>
            </a:extLst>
          </p:cNvPr>
          <p:cNvCxnSpPr>
            <a:cxnSpLocks/>
          </p:cNvCxnSpPr>
          <p:nvPr/>
        </p:nvCxnSpPr>
        <p:spPr>
          <a:xfrm flipH="1" flipV="1">
            <a:off x="6664751" y="5052767"/>
            <a:ext cx="537327" cy="82013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9D25A14A-78DB-DD6D-1D19-73A22AB61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82" t="16132" r="35412" b="43470"/>
          <a:stretch/>
        </p:blipFill>
        <p:spPr bwMode="auto">
          <a:xfrm>
            <a:off x="718641" y="3253469"/>
            <a:ext cx="698929" cy="9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B1CB01-B14F-ADFC-18BC-8365CCA08664}"/>
              </a:ext>
            </a:extLst>
          </p:cNvPr>
          <p:cNvSpPr/>
          <p:nvPr/>
        </p:nvSpPr>
        <p:spPr>
          <a:xfrm>
            <a:off x="-72804" y="4219560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 Developer</a:t>
            </a:r>
          </a:p>
        </p:txBody>
      </p:sp>
      <p:pic>
        <p:nvPicPr>
          <p:cNvPr id="9" name="Picture 4" descr="Developer Vector Icon 2850585 Vector Art at Vecteezy">
            <a:extLst>
              <a:ext uri="{FF2B5EF4-FFF2-40B4-BE49-F238E27FC236}">
                <a16:creationId xmlns:a16="http://schemas.microsoft.com/office/drawing/2014/main" id="{A77FBD6D-14CC-73F2-497D-240B28F6F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116" y="3107510"/>
            <a:ext cx="1055031" cy="9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CCB62F5-2F8F-6D2B-27D5-DDF3A37F121F}"/>
              </a:ext>
            </a:extLst>
          </p:cNvPr>
          <p:cNvSpPr/>
          <p:nvPr/>
        </p:nvSpPr>
        <p:spPr>
          <a:xfrm>
            <a:off x="9897853" y="4169266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Developer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6037FCD5-8B00-E65B-ED4D-482761ABDBDE}"/>
              </a:ext>
            </a:extLst>
          </p:cNvPr>
          <p:cNvSpPr/>
          <p:nvPr/>
        </p:nvSpPr>
        <p:spPr>
          <a:xfrm rot="8452886">
            <a:off x="10004314" y="4607173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8881BD8D-8932-70A9-6CF4-7DA6D0E077DD}"/>
              </a:ext>
            </a:extLst>
          </p:cNvPr>
          <p:cNvSpPr/>
          <p:nvPr/>
        </p:nvSpPr>
        <p:spPr>
          <a:xfrm rot="2896188">
            <a:off x="951850" y="4736797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C1E0F6-E46A-5788-FF7E-1E467D52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927" y="2076240"/>
            <a:ext cx="1192884" cy="119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3A79816-AD30-3569-705B-07F6CE6BA23B}"/>
              </a:ext>
            </a:extLst>
          </p:cNvPr>
          <p:cNvSpPr/>
          <p:nvPr/>
        </p:nvSpPr>
        <p:spPr>
          <a:xfrm>
            <a:off x="7939459" y="2969181"/>
            <a:ext cx="2281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User</a:t>
            </a: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257869BA-40D2-9A26-37BB-E425F5B4F1A1}"/>
              </a:ext>
            </a:extLst>
          </p:cNvPr>
          <p:cNvSpPr/>
          <p:nvPr/>
        </p:nvSpPr>
        <p:spPr>
          <a:xfrm rot="16623400">
            <a:off x="8262869" y="3423177"/>
            <a:ext cx="840665" cy="495126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BC92FB7F-6088-9EE2-39E9-1248B993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975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Challenges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89034" y="1347004"/>
            <a:ext cx="11402223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 desirable deployment system is very challenging </a:t>
            </a:r>
          </a:p>
          <a:p>
            <a:pPr marL="228600" lvl="1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ML and DB have very different paradigms: language, dependency, …</a:t>
            </a:r>
          </a:p>
          <a:p>
            <a:pPr marL="228600" lvl="1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AI4DB algorithms are very diversified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An AI4DB task usually involves a long pipeline on data interaction</a:t>
            </a:r>
          </a:p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Database systems are very complex</a:t>
            </a:r>
          </a:p>
          <a:p>
            <a:pPr marL="685800" lvl="2">
              <a:spcBef>
                <a:spcPts val="1000"/>
              </a:spcBef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Difficult and risky to modify the codebase</a:t>
            </a:r>
          </a:p>
          <a:p>
            <a:pPr marL="514350" lvl="2" indent="0">
              <a:spcBef>
                <a:spcPts val="1000"/>
              </a:spcBef>
              <a:buNone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……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36500C5-1FA8-293E-036D-2866A817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403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Framework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89035" y="1347004"/>
            <a:ext cx="11534582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How to bridge the gap between AI and DB?</a:t>
            </a: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5">
            <a:extLst>
              <a:ext uri="{FF2B5EF4-FFF2-40B4-BE49-F238E27FC236}">
                <a16:creationId xmlns:a16="http://schemas.microsoft.com/office/drawing/2014/main" id="{9B31EF0B-19C9-BF03-A14F-705363DD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38" y="2492473"/>
            <a:ext cx="2406650" cy="1544404"/>
          </a:xfrm>
          <a:prstGeom prst="rect">
            <a:avLst/>
          </a:prstGeom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D7EAE6EE-69E4-08F7-C4B8-9296CE18D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22" y="2492473"/>
            <a:ext cx="2406651" cy="1544404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B301346-1AC9-8C1E-26F0-A46181837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282" t="16132" r="35412" b="43470"/>
          <a:stretch/>
        </p:blipFill>
        <p:spPr bwMode="auto">
          <a:xfrm>
            <a:off x="2709698" y="4097030"/>
            <a:ext cx="698929" cy="9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eveloper Vector Icon 2850585 Vector Art at Vecteezy">
            <a:extLst>
              <a:ext uri="{FF2B5EF4-FFF2-40B4-BE49-F238E27FC236}">
                <a16:creationId xmlns:a16="http://schemas.microsoft.com/office/drawing/2014/main" id="{ADEA4322-84E7-6B79-7884-83C0A6933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859" y="4066268"/>
            <a:ext cx="1055031" cy="9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28D1D6A-7961-8AD2-5703-25B89CEDD33A}"/>
              </a:ext>
            </a:extLst>
          </p:cNvPr>
          <p:cNvSpPr/>
          <p:nvPr/>
        </p:nvSpPr>
        <p:spPr>
          <a:xfrm>
            <a:off x="1962176" y="5154989"/>
            <a:ext cx="2281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ML Researcher or Developer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B1FD56-DD16-5158-557F-0762074AFB43}"/>
              </a:ext>
            </a:extLst>
          </p:cNvPr>
          <p:cNvSpPr/>
          <p:nvPr/>
        </p:nvSpPr>
        <p:spPr>
          <a:xfrm>
            <a:off x="7642464" y="5247593"/>
            <a:ext cx="2281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DB Developer</a:t>
            </a:r>
          </a:p>
        </p:txBody>
      </p:sp>
      <p:pic>
        <p:nvPicPr>
          <p:cNvPr id="2050" name="Picture 2" descr="Plug - Free technology icons">
            <a:extLst>
              <a:ext uri="{FF2B5EF4-FFF2-40B4-BE49-F238E27FC236}">
                <a16:creationId xmlns:a16="http://schemas.microsoft.com/office/drawing/2014/main" id="{97F78E08-E1E0-0876-75EE-A2195EA4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7849">
            <a:off x="4665040" y="2423678"/>
            <a:ext cx="2289765" cy="228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814157E-F5F1-16A9-23B9-3CEB0CAA6EAC}"/>
              </a:ext>
            </a:extLst>
          </p:cNvPr>
          <p:cNvSpPr/>
          <p:nvPr/>
        </p:nvSpPr>
        <p:spPr>
          <a:xfrm>
            <a:off x="4444351" y="4178228"/>
            <a:ext cx="27311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 Interface on Data Interaction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7F821AD-3F1C-74FD-661C-D028291A735A}"/>
              </a:ext>
            </a:extLst>
          </p:cNvPr>
          <p:cNvSpPr/>
          <p:nvPr/>
        </p:nvSpPr>
        <p:spPr>
          <a:xfrm>
            <a:off x="3504396" y="2355965"/>
            <a:ext cx="2536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Exchange, Enforce Actions…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8255A80-A822-9AEA-A5AC-CDCF60BBD96B}"/>
              </a:ext>
            </a:extLst>
          </p:cNvPr>
          <p:cNvSpPr/>
          <p:nvPr/>
        </p:nvSpPr>
        <p:spPr>
          <a:xfrm>
            <a:off x="5809922" y="2433438"/>
            <a:ext cx="2536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accent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Implement and Execute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AD186527-9ED8-6627-6A6C-F0597460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789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System Architecture</a:t>
            </a:r>
            <a:endParaRPr lang="en-US" sz="3735" dirty="0"/>
          </a:p>
        </p:txBody>
      </p:sp>
      <p:grpSp>
        <p:nvGrpSpPr>
          <p:cNvPr id="4" name="组合 4">
            <a:extLst>
              <a:ext uri="{FF2B5EF4-FFF2-40B4-BE49-F238E27FC236}">
                <a16:creationId xmlns:a16="http://schemas.microsoft.com/office/drawing/2014/main" id="{7C831379-EC28-4153-95FC-9C5BD0D8C989}"/>
              </a:ext>
            </a:extLst>
          </p:cNvPr>
          <p:cNvGrpSpPr/>
          <p:nvPr/>
        </p:nvGrpSpPr>
        <p:grpSpPr>
          <a:xfrm>
            <a:off x="175621" y="1425192"/>
            <a:ext cx="11840758" cy="4438994"/>
            <a:chOff x="191656" y="1197879"/>
            <a:chExt cx="11840758" cy="4438994"/>
          </a:xfrm>
        </p:grpSpPr>
        <p:sp>
          <p:nvSpPr>
            <p:cNvPr id="5" name="圆角矩形 5">
              <a:extLst>
                <a:ext uri="{FF2B5EF4-FFF2-40B4-BE49-F238E27FC236}">
                  <a16:creationId xmlns:a16="http://schemas.microsoft.com/office/drawing/2014/main" id="{16747530-0BA8-4CF1-819F-2441092BBA75}"/>
                </a:ext>
              </a:extLst>
            </p:cNvPr>
            <p:cNvSpPr/>
            <p:nvPr/>
          </p:nvSpPr>
          <p:spPr>
            <a:xfrm>
              <a:off x="1699325" y="1221127"/>
              <a:ext cx="6592183" cy="4415746"/>
            </a:xfrm>
            <a:prstGeom prst="roundRect">
              <a:avLst>
                <a:gd name="adj" fmla="val 2226"/>
              </a:avLst>
            </a:prstGeom>
            <a:solidFill>
              <a:srgbClr val="F6F6F6"/>
            </a:solidFill>
            <a:ln w="28575">
              <a:solidFill>
                <a:srgbClr val="0432FF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latin typeface="+mn-ea"/>
              </a:endParaRPr>
            </a:p>
          </p:txBody>
        </p:sp>
        <p:sp>
          <p:nvSpPr>
            <p:cNvPr id="6" name="圆角矩形 6">
              <a:extLst>
                <a:ext uri="{FF2B5EF4-FFF2-40B4-BE49-F238E27FC236}">
                  <a16:creationId xmlns:a16="http://schemas.microsoft.com/office/drawing/2014/main" id="{A7FF5B4E-A739-4118-97BF-75D9F6AB5D68}"/>
                </a:ext>
              </a:extLst>
            </p:cNvPr>
            <p:cNvSpPr/>
            <p:nvPr/>
          </p:nvSpPr>
          <p:spPr>
            <a:xfrm>
              <a:off x="3930206" y="3776371"/>
              <a:ext cx="2964239" cy="1746662"/>
            </a:xfrm>
            <a:prstGeom prst="roundRect">
              <a:avLst>
                <a:gd name="adj" fmla="val 6507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Interface of DB Interactor</a:t>
              </a:r>
            </a:p>
            <a:p>
              <a:pPr algn="ctr"/>
              <a:endParaRPr kumimoji="1" lang="en-US" altLang="zh-CN" sz="1200" b="1" dirty="0">
                <a:solidFill>
                  <a:schemeClr val="accent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05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146962BD-3F68-4ACA-BF1F-0E99FBCA3CB1}"/>
                </a:ext>
              </a:extLst>
            </p:cNvPr>
            <p:cNvSpPr/>
            <p:nvPr/>
          </p:nvSpPr>
          <p:spPr>
            <a:xfrm>
              <a:off x="8465265" y="1736270"/>
              <a:ext cx="3350656" cy="2304732"/>
            </a:xfrm>
            <a:prstGeom prst="roundRect">
              <a:avLst>
                <a:gd name="adj" fmla="val 349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System X</a:t>
              </a: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9CD7DB17-EB49-4711-9B1F-63199872DD5E}"/>
                </a:ext>
              </a:extLst>
            </p:cNvPr>
            <p:cNvSpPr/>
            <p:nvPr/>
          </p:nvSpPr>
          <p:spPr>
            <a:xfrm>
              <a:off x="8947621" y="2330065"/>
              <a:ext cx="2709425" cy="1519899"/>
            </a:xfrm>
            <a:prstGeom prst="roundRect">
              <a:avLst>
                <a:gd name="adj" fmla="val 5635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Tasks</a:t>
              </a: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74550283-4D44-426A-A18B-F900BBB4BC37}"/>
                </a:ext>
              </a:extLst>
            </p:cNvPr>
            <p:cNvSpPr/>
            <p:nvPr/>
          </p:nvSpPr>
          <p:spPr>
            <a:xfrm>
              <a:off x="9079479" y="2662207"/>
              <a:ext cx="693892" cy="475913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Knob Tuning</a:t>
              </a:r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D19E8D9F-835D-4AA4-A375-59FDED2917C3}"/>
                </a:ext>
              </a:extLst>
            </p:cNvPr>
            <p:cNvSpPr/>
            <p:nvPr/>
          </p:nvSpPr>
          <p:spPr>
            <a:xfrm>
              <a:off x="10370927" y="3200818"/>
              <a:ext cx="1162980" cy="506209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Query Optimizer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EB44E80-1ACE-4BE0-B8F0-ECCF9B1E57ED}"/>
                </a:ext>
              </a:extLst>
            </p:cNvPr>
            <p:cNvSpPr txBox="1"/>
            <p:nvPr/>
          </p:nvSpPr>
          <p:spPr>
            <a:xfrm>
              <a:off x="11029691" y="2694003"/>
              <a:ext cx="10027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C94A3CC6-824D-4BB0-AEA6-9F88425D9D79}"/>
                </a:ext>
              </a:extLst>
            </p:cNvPr>
            <p:cNvSpPr/>
            <p:nvPr/>
          </p:nvSpPr>
          <p:spPr>
            <a:xfrm>
              <a:off x="7102776" y="2336200"/>
              <a:ext cx="1714685" cy="884413"/>
            </a:xfrm>
            <a:prstGeom prst="roundRect">
              <a:avLst>
                <a:gd name="adj" fmla="val 790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Implementations of DB Interactor </a:t>
              </a:r>
              <a:r>
                <a:rPr kumimoji="1" lang="en-US" altLang="zh-CN" sz="1400" dirty="0">
                  <a:solidFill>
                    <a:srgbClr val="0070C0"/>
                  </a:solidFill>
                  <a:latin typeface="+mn-ea"/>
                  <a:cs typeface="Calibri" panose="020F0502020204030204" pitchFamily="34" charset="0"/>
                </a:rPr>
                <a:t>on X</a:t>
              </a:r>
              <a:endParaRPr kumimoji="1" lang="zh-CN" altLang="en-US" sz="1400" dirty="0">
                <a:solidFill>
                  <a:srgbClr val="0070C0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cxnSp>
          <p:nvCxnSpPr>
            <p:cNvPr id="14" name="直线连接符 1092">
              <a:extLst>
                <a:ext uri="{FF2B5EF4-FFF2-40B4-BE49-F238E27FC236}">
                  <a16:creationId xmlns:a16="http://schemas.microsoft.com/office/drawing/2014/main" id="{67BEF81F-1FCF-42A6-8FF9-E4EACD5B97B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526298" y="3299357"/>
              <a:ext cx="431933" cy="3240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56D2C795-42E7-48A0-A048-1386215C0A3A}"/>
                </a:ext>
              </a:extLst>
            </p:cNvPr>
            <p:cNvSpPr/>
            <p:nvPr/>
          </p:nvSpPr>
          <p:spPr>
            <a:xfrm>
              <a:off x="9876900" y="2662207"/>
              <a:ext cx="1527700" cy="484267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Index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Recommendation</a:t>
              </a: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1B09BA24-23EE-4D17-AF7B-AE7FDBFD1DA7}"/>
                </a:ext>
              </a:extLst>
            </p:cNvPr>
            <p:cNvSpPr/>
            <p:nvPr/>
          </p:nvSpPr>
          <p:spPr>
            <a:xfrm>
              <a:off x="8461145" y="4463745"/>
              <a:ext cx="3354777" cy="1078023"/>
            </a:xfrm>
            <a:prstGeom prst="roundRect">
              <a:avLst>
                <a:gd name="adj" fmla="val 56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System Y</a:t>
              </a: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45B770DB-1655-4ECC-8801-C5FEB2DED261}"/>
                </a:ext>
              </a:extLst>
            </p:cNvPr>
            <p:cNvSpPr/>
            <p:nvPr/>
          </p:nvSpPr>
          <p:spPr>
            <a:xfrm>
              <a:off x="9168043" y="4900208"/>
              <a:ext cx="2489003" cy="407505"/>
            </a:xfrm>
            <a:prstGeom prst="roundRect">
              <a:avLst>
                <a:gd name="adj" fmla="val 563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Database Tasks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375C662-15D3-4939-B26C-C0A4A8722562}"/>
                </a:ext>
              </a:extLst>
            </p:cNvPr>
            <p:cNvSpPr txBox="1"/>
            <p:nvPr/>
          </p:nvSpPr>
          <p:spPr>
            <a:xfrm rot="5400000">
              <a:off x="9575671" y="4079075"/>
              <a:ext cx="10025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…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172D6B68-E0B7-4C00-97A8-39262AC81866}"/>
                </a:ext>
              </a:extLst>
            </p:cNvPr>
            <p:cNvCxnSpPr>
              <a:cxnSpLocks/>
            </p:cNvCxnSpPr>
            <p:nvPr/>
          </p:nvCxnSpPr>
          <p:spPr>
            <a:xfrm>
              <a:off x="8795921" y="5119198"/>
              <a:ext cx="396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B29BE3F2-DC10-4C67-8813-C6821F4F51C3}"/>
                </a:ext>
              </a:extLst>
            </p:cNvPr>
            <p:cNvSpPr/>
            <p:nvPr/>
          </p:nvSpPr>
          <p:spPr>
            <a:xfrm>
              <a:off x="2301620" y="1722032"/>
              <a:ext cx="4546209" cy="1636945"/>
            </a:xfrm>
            <a:prstGeom prst="roundRect">
              <a:avLst>
                <a:gd name="adj" fmla="val 563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DEEC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highlight>
                    <a:srgbClr val="00FFFF"/>
                  </a:highlight>
                  <a:latin typeface="+mn-ea"/>
                  <a:cs typeface="Calibri" panose="020F0502020204030204" pitchFamily="34" charset="0"/>
                </a:rPr>
                <a:t>AI4DB Drivers</a:t>
              </a: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6C4441E-F376-4E37-8748-838B0DCDEE61}"/>
                </a:ext>
              </a:extLst>
            </p:cNvPr>
            <p:cNvSpPr txBox="1"/>
            <p:nvPr/>
          </p:nvSpPr>
          <p:spPr>
            <a:xfrm>
              <a:off x="6185097" y="2560493"/>
              <a:ext cx="100272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…</a:t>
              </a: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199E66DE-AD9F-41E7-83E7-A5B8C2F09112}"/>
                </a:ext>
              </a:extLst>
            </p:cNvPr>
            <p:cNvSpPr/>
            <p:nvPr/>
          </p:nvSpPr>
          <p:spPr>
            <a:xfrm>
              <a:off x="4071882" y="4106870"/>
              <a:ext cx="1169596" cy="45607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Injection Interface</a:t>
              </a:r>
              <a:endParaRPr kumimoji="1" lang="zh-CN" altLang="en-US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AC560EA8-8435-4F68-B4BC-FEB961C4E975}"/>
                </a:ext>
              </a:extLst>
            </p:cNvPr>
            <p:cNvSpPr/>
            <p:nvPr/>
          </p:nvSpPr>
          <p:spPr>
            <a:xfrm>
              <a:off x="5118239" y="4990596"/>
              <a:ext cx="715161" cy="3264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Push</a:t>
              </a:r>
              <a:endParaRPr kumimoji="1" lang="zh-CN" altLang="en-US" sz="1200" b="1" dirty="0">
                <a:solidFill>
                  <a:schemeClr val="accent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cxnSp>
          <p:nvCxnSpPr>
            <p:cNvPr id="24" name="直线连接符 1145">
              <a:extLst>
                <a:ext uri="{FF2B5EF4-FFF2-40B4-BE49-F238E27FC236}">
                  <a16:creationId xmlns:a16="http://schemas.microsoft.com/office/drawing/2014/main" id="{7909B9EF-4CDC-42F3-ADAF-A290C539158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6901504" y="3220613"/>
              <a:ext cx="1008000" cy="756000"/>
            </a:xfrm>
            <a:prstGeom prst="bentConnector2">
              <a:avLst/>
            </a:prstGeom>
            <a:ln w="38100">
              <a:solidFill>
                <a:srgbClr val="E19B05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82FC0D0-18B4-4408-A476-D8690E9C1208}"/>
                </a:ext>
              </a:extLst>
            </p:cNvPr>
            <p:cNvSpPr txBox="1"/>
            <p:nvPr/>
          </p:nvSpPr>
          <p:spPr>
            <a:xfrm>
              <a:off x="4109467" y="1197879"/>
              <a:ext cx="18935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rgbClr val="4169E1"/>
                  </a:solidFill>
                  <a:latin typeface="+mn-ea"/>
                  <a:cs typeface="Calibri" panose="020F0502020204030204" pitchFamily="34" charset="0"/>
                </a:rPr>
                <a:t>PilotScope</a:t>
              </a:r>
            </a:p>
          </p:txBody>
        </p:sp>
        <p:cxnSp>
          <p:nvCxnSpPr>
            <p:cNvPr id="26" name="直线连接符 1200">
              <a:extLst>
                <a:ext uri="{FF2B5EF4-FFF2-40B4-BE49-F238E27FC236}">
                  <a16:creationId xmlns:a16="http://schemas.microsoft.com/office/drawing/2014/main" id="{36E4B004-4A3B-41BF-AFC2-61D022897BC8}"/>
                </a:ext>
              </a:extLst>
            </p:cNvPr>
            <p:cNvCxnSpPr>
              <a:cxnSpLocks/>
            </p:cNvCxnSpPr>
            <p:nvPr/>
          </p:nvCxnSpPr>
          <p:spPr>
            <a:xfrm>
              <a:off x="6896907" y="4182273"/>
              <a:ext cx="1008000" cy="504000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 descr="User Icon Vector Art, Icons, and Graphics for Free Download">
              <a:extLst>
                <a:ext uri="{FF2B5EF4-FFF2-40B4-BE49-F238E27FC236}">
                  <a16:creationId xmlns:a16="http://schemas.microsoft.com/office/drawing/2014/main" id="{0CFFE0CC-7E7E-4F78-AE4C-0475A4493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6222" y1="23556" x2="46222" y2="23556"/>
                        </a14:backgroundRemoval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485" y="2067762"/>
              <a:ext cx="432000" cy="431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A18CE3C1-A3D5-4B49-82AE-CC20E3A5280D}"/>
                </a:ext>
              </a:extLst>
            </p:cNvPr>
            <p:cNvSpPr/>
            <p:nvPr/>
          </p:nvSpPr>
          <p:spPr>
            <a:xfrm>
              <a:off x="191656" y="2524603"/>
              <a:ext cx="1991243" cy="1905991"/>
            </a:xfrm>
            <a:prstGeom prst="roundRect">
              <a:avLst>
                <a:gd name="adj" fmla="val 5039"/>
              </a:avLst>
            </a:prstGeom>
            <a:solidFill>
              <a:srgbClr val="DEECF8"/>
            </a:solidFill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Console</a:t>
              </a: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0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0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endParaRPr kumimoji="1" lang="zh-CN" altLang="en-US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C054520-4B89-4D14-A310-1FDC599D9CF6}"/>
                </a:ext>
              </a:extLst>
            </p:cNvPr>
            <p:cNvSpPr txBox="1"/>
            <p:nvPr/>
          </p:nvSpPr>
          <p:spPr>
            <a:xfrm>
              <a:off x="718049" y="1982007"/>
              <a:ext cx="10304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latin typeface="+mn-ea"/>
                  <a:cs typeface="Calibri" panose="020F0502020204030204" pitchFamily="34" charset="0"/>
                </a:rPr>
                <a:t>Database Users</a:t>
              </a:r>
              <a:endParaRPr kumimoji="1" lang="zh-CN" altLang="en-US" sz="1400" dirty="0"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99D2D96-9979-4615-9982-0EAFDE4561A4}"/>
                </a:ext>
              </a:extLst>
            </p:cNvPr>
            <p:cNvSpPr txBox="1"/>
            <p:nvPr/>
          </p:nvSpPr>
          <p:spPr>
            <a:xfrm>
              <a:off x="210051" y="2857318"/>
              <a:ext cx="1962949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connect to database X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login into database X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start driver A  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  … …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$ select * from table T  where </a:t>
              </a:r>
              <a:r>
                <a:rPr kumimoji="1" lang="en-US" altLang="zh-CN" sz="1200" dirty="0" err="1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T.c</a:t>
              </a:r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 &gt; 1</a:t>
              </a:r>
            </a:p>
            <a:p>
              <a:r>
                <a:rPr kumimoji="1" lang="en-US" altLang="zh-CN" sz="1200" dirty="0">
                  <a:solidFill>
                    <a:srgbClr val="008F00"/>
                  </a:solidFill>
                  <a:latin typeface="+mn-ea"/>
                  <a:cs typeface="Calibri" panose="020F0502020204030204" pitchFamily="34" charset="0"/>
                </a:rPr>
                <a:t>  … …</a:t>
              </a:r>
            </a:p>
          </p:txBody>
        </p:sp>
        <p:sp>
          <p:nvSpPr>
            <p:cNvPr id="32" name="圆角矩形 30">
              <a:extLst>
                <a:ext uri="{FF2B5EF4-FFF2-40B4-BE49-F238E27FC236}">
                  <a16:creationId xmlns:a16="http://schemas.microsoft.com/office/drawing/2014/main" id="{9265B1D1-1C01-4268-8A70-4214C4568165}"/>
                </a:ext>
              </a:extLst>
            </p:cNvPr>
            <p:cNvSpPr/>
            <p:nvPr/>
          </p:nvSpPr>
          <p:spPr>
            <a:xfrm>
              <a:off x="9079511" y="3203760"/>
              <a:ext cx="1232729" cy="506209"/>
            </a:xfrm>
            <a:prstGeom prst="roundRect">
              <a:avLst>
                <a:gd name="adj" fmla="val 56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Cardinality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Estimation</a:t>
              </a:r>
            </a:p>
          </p:txBody>
        </p:sp>
        <p:sp>
          <p:nvSpPr>
            <p:cNvPr id="33" name="圆角矩形 31">
              <a:extLst>
                <a:ext uri="{FF2B5EF4-FFF2-40B4-BE49-F238E27FC236}">
                  <a16:creationId xmlns:a16="http://schemas.microsoft.com/office/drawing/2014/main" id="{6E353FEC-5ABC-45E9-89DB-88D86063ED55}"/>
                </a:ext>
              </a:extLst>
            </p:cNvPr>
            <p:cNvSpPr/>
            <p:nvPr/>
          </p:nvSpPr>
          <p:spPr>
            <a:xfrm>
              <a:off x="6003037" y="4989883"/>
              <a:ext cx="715810" cy="32791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Pull</a:t>
              </a:r>
              <a:endParaRPr kumimoji="1" lang="zh-CN" altLang="en-US" sz="1200" b="1" dirty="0">
                <a:solidFill>
                  <a:schemeClr val="accent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34" name="圆角矩形 32">
              <a:extLst>
                <a:ext uri="{FF2B5EF4-FFF2-40B4-BE49-F238E27FC236}">
                  <a16:creationId xmlns:a16="http://schemas.microsoft.com/office/drawing/2014/main" id="{72C21FAE-4B51-4589-92DA-5A383E5B628B}"/>
                </a:ext>
              </a:extLst>
            </p:cNvPr>
            <p:cNvSpPr/>
            <p:nvPr/>
          </p:nvSpPr>
          <p:spPr>
            <a:xfrm>
              <a:off x="5404905" y="4092473"/>
              <a:ext cx="1326436" cy="47047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Data Collection</a:t>
              </a:r>
              <a:endParaRPr kumimoji="1" lang="zh-CN" altLang="en-US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cxnSp>
          <p:nvCxnSpPr>
            <p:cNvPr id="35" name="直线连接符 57">
              <a:extLst>
                <a:ext uri="{FF2B5EF4-FFF2-40B4-BE49-F238E27FC236}">
                  <a16:creationId xmlns:a16="http://schemas.microsoft.com/office/drawing/2014/main" id="{771E1FDB-353C-497F-90C8-3FEEC017D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007" y="4571632"/>
              <a:ext cx="0" cy="3360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圆角矩形 34">
              <a:extLst>
                <a:ext uri="{FF2B5EF4-FFF2-40B4-BE49-F238E27FC236}">
                  <a16:creationId xmlns:a16="http://schemas.microsoft.com/office/drawing/2014/main" id="{6FDC1449-5A5B-4989-A9E8-A212CE1AF653}"/>
                </a:ext>
              </a:extLst>
            </p:cNvPr>
            <p:cNvSpPr/>
            <p:nvPr/>
          </p:nvSpPr>
          <p:spPr>
            <a:xfrm>
              <a:off x="4081998" y="4907707"/>
              <a:ext cx="2753999" cy="49226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Operators</a:t>
              </a:r>
            </a:p>
          </p:txBody>
        </p:sp>
        <p:grpSp>
          <p:nvGrpSpPr>
            <p:cNvPr id="37" name="组合 35">
              <a:extLst>
                <a:ext uri="{FF2B5EF4-FFF2-40B4-BE49-F238E27FC236}">
                  <a16:creationId xmlns:a16="http://schemas.microsoft.com/office/drawing/2014/main" id="{2A3AB6CD-7BED-4DB9-8BB8-09D540A47894}"/>
                </a:ext>
              </a:extLst>
            </p:cNvPr>
            <p:cNvGrpSpPr/>
            <p:nvPr/>
          </p:nvGrpSpPr>
          <p:grpSpPr>
            <a:xfrm>
              <a:off x="2424966" y="2071642"/>
              <a:ext cx="1991243" cy="1177100"/>
              <a:chOff x="-818627" y="2038604"/>
              <a:chExt cx="1991243" cy="1177283"/>
            </a:xfrm>
          </p:grpSpPr>
          <p:sp>
            <p:nvSpPr>
              <p:cNvPr id="52" name="圆角矩形 50">
                <a:extLst>
                  <a:ext uri="{FF2B5EF4-FFF2-40B4-BE49-F238E27FC236}">
                    <a16:creationId xmlns:a16="http://schemas.microsoft.com/office/drawing/2014/main" id="{0ECD3260-2E41-4AE7-A3DA-5B38C671B0E4}"/>
                  </a:ext>
                </a:extLst>
              </p:cNvPr>
              <p:cNvSpPr/>
              <p:nvPr/>
            </p:nvSpPr>
            <p:spPr>
              <a:xfrm>
                <a:off x="-818627" y="2038604"/>
                <a:ext cx="1991243" cy="1177283"/>
              </a:xfrm>
              <a:prstGeom prst="roundRect">
                <a:avLst>
                  <a:gd name="adj" fmla="val 1103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b="1" dirty="0">
                    <a:solidFill>
                      <a:schemeClr val="accent1"/>
                    </a:solidFill>
                    <a:latin typeface="+mn-ea"/>
                    <a:cs typeface="Calibri" panose="020F0502020204030204" pitchFamily="34" charset="0"/>
                  </a:rPr>
                  <a:t>Driver A</a:t>
                </a: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zh-CN" altLang="en-US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53" name="Picture 20" descr="Machine learning - free icon">
                <a:extLst>
                  <a:ext uri="{FF2B5EF4-FFF2-40B4-BE49-F238E27FC236}">
                    <a16:creationId xmlns:a16="http://schemas.microsoft.com/office/drawing/2014/main" id="{359637B4-09C0-498B-95C5-35DF403E88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2166" y="2397115"/>
                <a:ext cx="259429" cy="259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圆角矩形 52">
                <a:extLst>
                  <a:ext uri="{FF2B5EF4-FFF2-40B4-BE49-F238E27FC236}">
                    <a16:creationId xmlns:a16="http://schemas.microsoft.com/office/drawing/2014/main" id="{FAE3755D-8665-4381-8340-F25690C7A563}"/>
                  </a:ext>
                </a:extLst>
              </p:cNvPr>
              <p:cNvSpPr/>
              <p:nvPr/>
            </p:nvSpPr>
            <p:spPr>
              <a:xfrm>
                <a:off x="-717654" y="2358646"/>
                <a:ext cx="1728000" cy="32796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rPr>
                  <a:t>       </a:t>
                </a:r>
                <a:r>
                  <a:rPr kumimoji="1" lang="en-US" altLang="zh-CN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rPr>
                  <a:t>AI4DB Algorithm</a:t>
                </a:r>
                <a:endParaRPr kumimoji="1" lang="zh-CN" altLang="en-US" sz="11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55" name="组合 53">
                <a:extLst>
                  <a:ext uri="{FF2B5EF4-FFF2-40B4-BE49-F238E27FC236}">
                    <a16:creationId xmlns:a16="http://schemas.microsoft.com/office/drawing/2014/main" id="{AFB26843-F14C-45C7-A9B3-76E702B396F5}"/>
                  </a:ext>
                </a:extLst>
              </p:cNvPr>
              <p:cNvGrpSpPr/>
              <p:nvPr/>
            </p:nvGrpSpPr>
            <p:grpSpPr>
              <a:xfrm>
                <a:off x="-346778" y="2845377"/>
                <a:ext cx="1424224" cy="307852"/>
                <a:chOff x="-719436" y="2855024"/>
                <a:chExt cx="1424224" cy="307852"/>
              </a:xfrm>
            </p:grpSpPr>
            <p:sp>
              <p:nvSpPr>
                <p:cNvPr id="57" name="圆角矩形 55">
                  <a:extLst>
                    <a:ext uri="{FF2B5EF4-FFF2-40B4-BE49-F238E27FC236}">
                      <a16:creationId xmlns:a16="http://schemas.microsoft.com/office/drawing/2014/main" id="{01FB1C63-DE7A-49AC-BACD-95D12F431BEB}"/>
                    </a:ext>
                  </a:extLst>
                </p:cNvPr>
                <p:cNvSpPr/>
                <p:nvPr/>
              </p:nvSpPr>
              <p:spPr>
                <a:xfrm>
                  <a:off x="-719436" y="2855024"/>
                  <a:ext cx="1424224" cy="307852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  <a:latin typeface="+mn-ea"/>
                      <a:cs typeface="Calibri" panose="020F0502020204030204" pitchFamily="34" charset="0"/>
                    </a:rPr>
                    <a:t>          ML Models</a:t>
                  </a:r>
                  <a:endParaRPr kumimoji="1" lang="zh-CN" altLang="en-US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58" name="Picture 4" descr="Machine Learning Model, Lighting, Star Symbol, Snowflake Transparent Png –  Pngset.com">
                  <a:extLst>
                    <a:ext uri="{FF2B5EF4-FFF2-40B4-BE49-F238E27FC236}">
                      <a16:creationId xmlns:a16="http://schemas.microsoft.com/office/drawing/2014/main" id="{67C1D753-CFB3-4959-B591-10FD210096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5506" b="96296" l="3300" r="95500">
                              <a14:foregroundMark x1="5700" y1="26026" x2="5700" y2="26026"/>
                              <a14:foregroundMark x1="93100" y1="28529" x2="93100" y2="28529"/>
                              <a14:foregroundMark x1="95500" y1="69169" x2="95500" y2="69169"/>
                              <a14:foregroundMark x1="50400" y1="7207" x2="50400" y2="7207"/>
                              <a14:foregroundMark x1="4600" y1="68468" x2="4600" y2="68468"/>
                              <a14:foregroundMark x1="51600" y1="92693" x2="51600" y2="92693"/>
                              <a14:foregroundMark x1="3300" y1="31131" x2="3300" y2="31131"/>
                              <a14:foregroundMark x1="95500" y1="30731" x2="95500" y2="30731"/>
                              <a14:foregroundMark x1="50500" y1="5506" x2="50500" y2="5506"/>
                              <a14:foregroundMark x1="50000" y1="96296" x2="50000" y2="9629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611219" y="2890436"/>
                  <a:ext cx="251953" cy="251720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56" name="直线连接符 57">
                <a:extLst>
                  <a:ext uri="{FF2B5EF4-FFF2-40B4-BE49-F238E27FC236}">
                    <a16:creationId xmlns:a16="http://schemas.microsoft.com/office/drawing/2014/main" id="{71D29B4D-F9C1-4C9F-B08C-06749EECB48E}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 rot="16200000" flipH="1">
                <a:off x="-604708" y="2741373"/>
                <a:ext cx="307806" cy="208053"/>
              </a:xfrm>
              <a:prstGeom prst="bentConnector2">
                <a:avLst/>
              </a:prstGeom>
              <a:noFill/>
              <a:ln w="28575">
                <a:solidFill>
                  <a:schemeClr val="tx1"/>
                </a:solidFill>
                <a:prstDash val="solid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组合 36">
              <a:extLst>
                <a:ext uri="{FF2B5EF4-FFF2-40B4-BE49-F238E27FC236}">
                  <a16:creationId xmlns:a16="http://schemas.microsoft.com/office/drawing/2014/main" id="{13B56DBF-73C0-48F7-A1CD-CFBC725029C8}"/>
                </a:ext>
              </a:extLst>
            </p:cNvPr>
            <p:cNvGrpSpPr/>
            <p:nvPr/>
          </p:nvGrpSpPr>
          <p:grpSpPr>
            <a:xfrm>
              <a:off x="4505718" y="2068770"/>
              <a:ext cx="1991243" cy="1177100"/>
              <a:chOff x="-818627" y="2038604"/>
              <a:chExt cx="1991243" cy="1177283"/>
            </a:xfrm>
          </p:grpSpPr>
          <p:sp>
            <p:nvSpPr>
              <p:cNvPr id="45" name="圆角矩形 43">
                <a:extLst>
                  <a:ext uri="{FF2B5EF4-FFF2-40B4-BE49-F238E27FC236}">
                    <a16:creationId xmlns:a16="http://schemas.microsoft.com/office/drawing/2014/main" id="{F3D295E6-D031-4AB7-A967-1DC06631BD66}"/>
                  </a:ext>
                </a:extLst>
              </p:cNvPr>
              <p:cNvSpPr/>
              <p:nvPr/>
            </p:nvSpPr>
            <p:spPr>
              <a:xfrm>
                <a:off x="-818627" y="2038604"/>
                <a:ext cx="1991243" cy="1177283"/>
              </a:xfrm>
              <a:prstGeom prst="roundRect">
                <a:avLst>
                  <a:gd name="adj" fmla="val 1103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b="1" dirty="0">
                    <a:solidFill>
                      <a:schemeClr val="accent1"/>
                    </a:solidFill>
                    <a:latin typeface="+mn-ea"/>
                    <a:cs typeface="Calibri" panose="020F0502020204030204" pitchFamily="34" charset="0"/>
                  </a:rPr>
                  <a:t>Driver B</a:t>
                </a: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0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en-US" altLang="zh-CN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  <a:p>
                <a:pPr algn="ctr"/>
                <a:endParaRPr kumimoji="1" lang="zh-CN" altLang="en-US" sz="16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46" name="Picture 20" descr="Machine learning - free icon">
                <a:extLst>
                  <a:ext uri="{FF2B5EF4-FFF2-40B4-BE49-F238E27FC236}">
                    <a16:creationId xmlns:a16="http://schemas.microsoft.com/office/drawing/2014/main" id="{B427B246-9D78-44DB-8D01-B70FA4259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32166" y="2397115"/>
                <a:ext cx="259429" cy="259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圆角矩形 45">
                <a:extLst>
                  <a:ext uri="{FF2B5EF4-FFF2-40B4-BE49-F238E27FC236}">
                    <a16:creationId xmlns:a16="http://schemas.microsoft.com/office/drawing/2014/main" id="{DB4ECAFE-1E32-4D08-B1FF-F2A3E28F6828}"/>
                  </a:ext>
                </a:extLst>
              </p:cNvPr>
              <p:cNvSpPr/>
              <p:nvPr/>
            </p:nvSpPr>
            <p:spPr>
              <a:xfrm>
                <a:off x="-717655" y="2358646"/>
                <a:ext cx="1728000" cy="32796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rPr>
                  <a:t>       AI4DB Algorithm</a:t>
                </a:r>
                <a:endParaRPr kumimoji="1" lang="zh-CN" altLang="en-US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48" name="组合 46">
                <a:extLst>
                  <a:ext uri="{FF2B5EF4-FFF2-40B4-BE49-F238E27FC236}">
                    <a16:creationId xmlns:a16="http://schemas.microsoft.com/office/drawing/2014/main" id="{CF8DAE07-14D2-4246-B52B-F269B23564A4}"/>
                  </a:ext>
                </a:extLst>
              </p:cNvPr>
              <p:cNvGrpSpPr/>
              <p:nvPr/>
            </p:nvGrpSpPr>
            <p:grpSpPr>
              <a:xfrm>
                <a:off x="-346778" y="2845377"/>
                <a:ext cx="1424224" cy="307852"/>
                <a:chOff x="-719436" y="2855024"/>
                <a:chExt cx="1424224" cy="307852"/>
              </a:xfrm>
            </p:grpSpPr>
            <p:sp>
              <p:nvSpPr>
                <p:cNvPr id="50" name="圆角矩形 48">
                  <a:extLst>
                    <a:ext uri="{FF2B5EF4-FFF2-40B4-BE49-F238E27FC236}">
                      <a16:creationId xmlns:a16="http://schemas.microsoft.com/office/drawing/2014/main" id="{3FE00D42-E4CF-49C2-B547-4620CAF98B16}"/>
                    </a:ext>
                  </a:extLst>
                </p:cNvPr>
                <p:cNvSpPr/>
                <p:nvPr/>
              </p:nvSpPr>
              <p:spPr>
                <a:xfrm>
                  <a:off x="-719436" y="2855024"/>
                  <a:ext cx="1424224" cy="307852"/>
                </a:xfrm>
                <a:prstGeom prst="round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200" dirty="0">
                      <a:solidFill>
                        <a:schemeClr val="tx1"/>
                      </a:solidFill>
                      <a:latin typeface="+mn-ea"/>
                      <a:cs typeface="Calibri" panose="020F0502020204030204" pitchFamily="34" charset="0"/>
                    </a:rPr>
                    <a:t>          ML Models</a:t>
                  </a:r>
                  <a:endParaRPr kumimoji="1" lang="zh-CN" altLang="en-US" sz="1200" dirty="0">
                    <a:solidFill>
                      <a:schemeClr val="tx1"/>
                    </a:solidFill>
                    <a:latin typeface="+mn-ea"/>
                    <a:cs typeface="Calibri" panose="020F0502020204030204" pitchFamily="34" charset="0"/>
                  </a:endParaRPr>
                </a:p>
              </p:txBody>
            </p:sp>
            <p:pic>
              <p:nvPicPr>
                <p:cNvPr id="51" name="Picture 4" descr="Machine Learning Model, Lighting, Star Symbol, Snowflake Transparent Png –  Pngset.com">
                  <a:extLst>
                    <a:ext uri="{FF2B5EF4-FFF2-40B4-BE49-F238E27FC236}">
                      <a16:creationId xmlns:a16="http://schemas.microsoft.com/office/drawing/2014/main" id="{0D6AC85F-B645-497E-894A-2C19441992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5506" b="96296" l="3300" r="95500">
                              <a14:foregroundMark x1="5700" y1="26026" x2="5700" y2="26026"/>
                              <a14:foregroundMark x1="93100" y1="28529" x2="93100" y2="28529"/>
                              <a14:foregroundMark x1="95500" y1="69169" x2="95500" y2="69169"/>
                              <a14:foregroundMark x1="50400" y1="7207" x2="50400" y2="7207"/>
                              <a14:foregroundMark x1="4600" y1="68468" x2="4600" y2="68468"/>
                              <a14:foregroundMark x1="51600" y1="92693" x2="51600" y2="92693"/>
                              <a14:foregroundMark x1="3300" y1="31131" x2="3300" y2="31131"/>
                              <a14:foregroundMark x1="95500" y1="30731" x2="95500" y2="30731"/>
                              <a14:foregroundMark x1="50500" y1="5506" x2="50500" y2="5506"/>
                              <a14:foregroundMark x1="50000" y1="96296" x2="50000" y2="9629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611219" y="2890436"/>
                  <a:ext cx="251953" cy="251720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49" name="直线连接符 57">
                <a:extLst>
                  <a:ext uri="{FF2B5EF4-FFF2-40B4-BE49-F238E27FC236}">
                    <a16:creationId xmlns:a16="http://schemas.microsoft.com/office/drawing/2014/main" id="{C95A2761-DE31-447A-B6F9-E0B086781788}"/>
                  </a:ext>
                </a:extLst>
              </p:cNvPr>
              <p:cNvCxnSpPr>
                <a:cxnSpLocks/>
                <a:endCxn id="50" idx="1"/>
              </p:cNvCxnSpPr>
              <p:nvPr/>
            </p:nvCxnSpPr>
            <p:spPr>
              <a:xfrm rot="16200000" flipH="1">
                <a:off x="-604708" y="2741373"/>
                <a:ext cx="307806" cy="208053"/>
              </a:xfrm>
              <a:prstGeom prst="bentConnector2">
                <a:avLst/>
              </a:prstGeom>
              <a:noFill/>
              <a:ln w="28575">
                <a:solidFill>
                  <a:schemeClr val="tx1"/>
                </a:solidFill>
                <a:prstDash val="solid"/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圆角矩形 37">
              <a:extLst>
                <a:ext uri="{FF2B5EF4-FFF2-40B4-BE49-F238E27FC236}">
                  <a16:creationId xmlns:a16="http://schemas.microsoft.com/office/drawing/2014/main" id="{21A57262-D185-458A-AB76-9E1805CC47C1}"/>
                </a:ext>
              </a:extLst>
            </p:cNvPr>
            <p:cNvSpPr/>
            <p:nvPr/>
          </p:nvSpPr>
          <p:spPr>
            <a:xfrm>
              <a:off x="2319277" y="3901699"/>
              <a:ext cx="1510179" cy="1621334"/>
            </a:xfrm>
            <a:prstGeom prst="roundRect">
              <a:avLst>
                <a:gd name="adj" fmla="val 563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zh-CN" sz="14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ML Runtime Environment</a:t>
              </a: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4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6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0" name="圆角矩形 38">
              <a:extLst>
                <a:ext uri="{FF2B5EF4-FFF2-40B4-BE49-F238E27FC236}">
                  <a16:creationId xmlns:a16="http://schemas.microsoft.com/office/drawing/2014/main" id="{B126DA2B-E86E-41D9-8581-CD207D83C879}"/>
                </a:ext>
              </a:extLst>
            </p:cNvPr>
            <p:cNvSpPr/>
            <p:nvPr/>
          </p:nvSpPr>
          <p:spPr>
            <a:xfrm>
              <a:off x="2420027" y="4610006"/>
              <a:ext cx="1298024" cy="826681"/>
            </a:xfrm>
            <a:prstGeom prst="roundRect">
              <a:avLst>
                <a:gd name="adj" fmla="val 563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1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1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+mn-ea"/>
                  <a:cs typeface="Calibri" panose="020F0502020204030204" pitchFamily="34" charset="0"/>
                </a:rPr>
                <a:t>Third-party Dependencies and Libraries</a:t>
              </a:r>
            </a:p>
            <a:p>
              <a:pPr algn="ctr"/>
              <a:endParaRPr kumimoji="1" lang="en-US" altLang="zh-CN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2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  <a:p>
              <a:pPr algn="ctr"/>
              <a:endParaRPr kumimoji="1" lang="en-US" altLang="zh-CN" sz="11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1" name="上下箭头 39">
              <a:extLst>
                <a:ext uri="{FF2B5EF4-FFF2-40B4-BE49-F238E27FC236}">
                  <a16:creationId xmlns:a16="http://schemas.microsoft.com/office/drawing/2014/main" id="{320506BA-0CA5-43E1-9851-28CB1F791C84}"/>
                </a:ext>
              </a:extLst>
            </p:cNvPr>
            <p:cNvSpPr/>
            <p:nvPr/>
          </p:nvSpPr>
          <p:spPr>
            <a:xfrm>
              <a:off x="5222361" y="3365130"/>
              <a:ext cx="290611" cy="411242"/>
            </a:xfrm>
            <a:prstGeom prst="upDownArrow">
              <a:avLst/>
            </a:prstGeom>
            <a:solidFill>
              <a:srgbClr val="60C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+mn-ea"/>
              </a:endParaRPr>
            </a:p>
          </p:txBody>
        </p:sp>
        <p:cxnSp>
          <p:nvCxnSpPr>
            <p:cNvPr id="42" name="直线连接符 57">
              <a:extLst>
                <a:ext uri="{FF2B5EF4-FFF2-40B4-BE49-F238E27FC236}">
                  <a16:creationId xmlns:a16="http://schemas.microsoft.com/office/drawing/2014/main" id="{2D719D3D-3FD0-4682-B0DD-EDBBA28BD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2000" y="4571002"/>
              <a:ext cx="0" cy="33607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圆角矩形 41">
              <a:extLst>
                <a:ext uri="{FF2B5EF4-FFF2-40B4-BE49-F238E27FC236}">
                  <a16:creationId xmlns:a16="http://schemas.microsoft.com/office/drawing/2014/main" id="{2AA5D36B-EBAD-4C25-9BC0-3956B59CB2EB}"/>
                </a:ext>
              </a:extLst>
            </p:cNvPr>
            <p:cNvSpPr/>
            <p:nvPr/>
          </p:nvSpPr>
          <p:spPr>
            <a:xfrm>
              <a:off x="7084476" y="4662814"/>
              <a:ext cx="1714685" cy="664189"/>
            </a:xfrm>
            <a:prstGeom prst="roundRect">
              <a:avLst>
                <a:gd name="adj" fmla="val 7909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rIns="0" rtlCol="0" anchor="ctr"/>
            <a:lstStyle/>
            <a:p>
              <a:pPr algn="ctr"/>
              <a:r>
                <a:rPr kumimoji="1" lang="en-US" altLang="zh-CN" sz="1400" dirty="0">
                  <a:solidFill>
                    <a:schemeClr val="accent1"/>
                  </a:solidFill>
                  <a:latin typeface="+mn-ea"/>
                  <a:cs typeface="Calibri" panose="020F0502020204030204" pitchFamily="34" charset="0"/>
                </a:rPr>
                <a:t>Implementations of DB Interactor </a:t>
              </a:r>
              <a:r>
                <a:rPr kumimoji="1" lang="en-US" altLang="zh-CN" sz="1400" dirty="0">
                  <a:solidFill>
                    <a:srgbClr val="0070C0"/>
                  </a:solidFill>
                  <a:latin typeface="+mn-ea"/>
                  <a:cs typeface="Calibri" panose="020F0502020204030204" pitchFamily="34" charset="0"/>
                </a:rPr>
                <a:t>on Y</a:t>
              </a:r>
              <a:endParaRPr kumimoji="1" lang="zh-CN" altLang="en-US" sz="1400" dirty="0">
                <a:solidFill>
                  <a:srgbClr val="0070C0"/>
                </a:solidFill>
                <a:latin typeface="+mn-ea"/>
                <a:cs typeface="Calibri" panose="020F0502020204030204" pitchFamily="34" charset="0"/>
              </a:endParaRPr>
            </a:p>
          </p:txBody>
        </p:sp>
        <p:sp>
          <p:nvSpPr>
            <p:cNvPr id="44" name="上箭头 42">
              <a:extLst>
                <a:ext uri="{FF2B5EF4-FFF2-40B4-BE49-F238E27FC236}">
                  <a16:creationId xmlns:a16="http://schemas.microsoft.com/office/drawing/2014/main" id="{C537ABC3-F379-43B0-9DDE-E2DCA96E985C}"/>
                </a:ext>
              </a:extLst>
            </p:cNvPr>
            <p:cNvSpPr/>
            <p:nvPr/>
          </p:nvSpPr>
          <p:spPr>
            <a:xfrm>
              <a:off x="2905147" y="3370155"/>
              <a:ext cx="345619" cy="528886"/>
            </a:xfrm>
            <a:prstGeom prst="upArrow">
              <a:avLst/>
            </a:prstGeom>
            <a:solidFill>
              <a:srgbClr val="60C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+mn-ea"/>
              </a:endParaRPr>
            </a:p>
          </p:txBody>
        </p:sp>
      </p:grpSp>
      <p:sp>
        <p:nvSpPr>
          <p:cNvPr id="2" name="圆角矩形标注 1">
            <a:extLst>
              <a:ext uri="{FF2B5EF4-FFF2-40B4-BE49-F238E27FC236}">
                <a16:creationId xmlns:a16="http://schemas.microsoft.com/office/drawing/2014/main" id="{11F7C248-9B0D-A34C-3664-8D263198CB76}"/>
              </a:ext>
            </a:extLst>
          </p:cNvPr>
          <p:cNvSpPr/>
          <p:nvPr/>
        </p:nvSpPr>
        <p:spPr>
          <a:xfrm>
            <a:off x="5421227" y="6023138"/>
            <a:ext cx="2514378" cy="604532"/>
          </a:xfrm>
          <a:prstGeom prst="wedgeRoundRectCallout">
            <a:avLst>
              <a:gd name="adj1" fmla="val -29001"/>
              <a:gd name="adj2" fmla="val -892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Hinder the details of different databases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圆角矩形标注 2">
            <a:extLst>
              <a:ext uri="{FF2B5EF4-FFF2-40B4-BE49-F238E27FC236}">
                <a16:creationId xmlns:a16="http://schemas.microsoft.com/office/drawing/2014/main" id="{4E33EA79-B998-2FE0-D7EF-1A5F1148A828}"/>
              </a:ext>
            </a:extLst>
          </p:cNvPr>
          <p:cNvSpPr/>
          <p:nvPr/>
        </p:nvSpPr>
        <p:spPr>
          <a:xfrm>
            <a:off x="8499278" y="1081420"/>
            <a:ext cx="2514378" cy="604532"/>
          </a:xfrm>
          <a:prstGeom prst="wedgeRoundRectCallout">
            <a:avLst>
              <a:gd name="adj1" fmla="val -46535"/>
              <a:gd name="adj2" fmla="val 18082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Implement by DB developers as patches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圆角矩形标注 30">
            <a:extLst>
              <a:ext uri="{FF2B5EF4-FFF2-40B4-BE49-F238E27FC236}">
                <a16:creationId xmlns:a16="http://schemas.microsoft.com/office/drawing/2014/main" id="{0D3CDBF5-6219-E637-1631-F486D9E83CE3}"/>
              </a:ext>
            </a:extLst>
          </p:cNvPr>
          <p:cNvSpPr/>
          <p:nvPr/>
        </p:nvSpPr>
        <p:spPr>
          <a:xfrm>
            <a:off x="4857505" y="758012"/>
            <a:ext cx="3100269" cy="604532"/>
          </a:xfrm>
          <a:prstGeom prst="wedgeRoundRectCallout">
            <a:avLst>
              <a:gd name="adj1" fmla="val -14868"/>
              <a:gd name="adj2" fmla="val 20243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Written by ML developers, not care about DB details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9" name="圆角矩形标注 58">
            <a:extLst>
              <a:ext uri="{FF2B5EF4-FFF2-40B4-BE49-F238E27FC236}">
                <a16:creationId xmlns:a16="http://schemas.microsoft.com/office/drawing/2014/main" id="{3234515C-884E-B42A-E2E2-5894042B9D71}"/>
              </a:ext>
            </a:extLst>
          </p:cNvPr>
          <p:cNvSpPr/>
          <p:nvPr/>
        </p:nvSpPr>
        <p:spPr>
          <a:xfrm>
            <a:off x="48337" y="5531015"/>
            <a:ext cx="3100269" cy="826680"/>
          </a:xfrm>
          <a:prstGeom prst="wedgeRoundRectCallout">
            <a:avLst>
              <a:gd name="adj1" fmla="val -10128"/>
              <a:gd name="adj2" fmla="val -14701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Accessed by DB users, operate database as usual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5" name="灯片编号占位符 64">
            <a:extLst>
              <a:ext uri="{FF2B5EF4-FFF2-40B4-BE49-F238E27FC236}">
                <a16:creationId xmlns:a16="http://schemas.microsoft.com/office/drawing/2014/main" id="{8EC596A3-DCDB-D3FD-8EBC-BBC31B01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03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1" grpId="0" animBg="1"/>
      <p:bldP spid="5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Workflow</a:t>
            </a:r>
            <a:endParaRPr lang="en-US" sz="3735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5C6B4B43-4E57-3F61-E4D4-80EC6856C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27" y="2649236"/>
            <a:ext cx="5627914" cy="2215991"/>
          </a:xfrm>
          <a:prstGeom prst="rect">
            <a:avLst/>
          </a:prstGeom>
        </p:spPr>
      </p:pic>
      <p:pic>
        <p:nvPicPr>
          <p:cNvPr id="62" name="图片 23">
            <a:extLst>
              <a:ext uri="{FF2B5EF4-FFF2-40B4-BE49-F238E27FC236}">
                <a16:creationId xmlns:a16="http://schemas.microsoft.com/office/drawing/2014/main" id="{7038D573-0279-A1CC-977D-1FD11E6BC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82" y="1425192"/>
            <a:ext cx="5765718" cy="5228872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A78D3DC-FEC3-CEDF-436E-EADC768C9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635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DB Interactors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Flexible APIs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Push: send data to DB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Pull: fetch data from DB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Any combination in a session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Execute: trigger execution</a:t>
            </a: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Supported data types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Knob/hint/index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Sub-query/cardinality/cost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Plan/Latency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</a:t>
            </a: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F4E638-1A70-4AA9-254A-DCAD5502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25" y="1754946"/>
            <a:ext cx="5232126" cy="15108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3E7F54-2B60-3BD5-BFC8-BAFC521A5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35595"/>
            <a:ext cx="5557599" cy="2964053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40147F39-C54D-722A-3256-95E47F57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930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Prototype Applications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 for SCOPE 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steer SCOPE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Middleware System for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Part 4: Applications and Deployment</a:t>
            </a:r>
            <a:endParaRPr lang="en-US" sz="3733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FA576E9-3C64-DB4D-99B1-BAF8A7BE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601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Implementation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1960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APIs in the interface: patches before/after each component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Built-in tools: commands/hooks, 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BE9EC7-40BF-AE30-D3C2-DA87FFCF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3" y="3184489"/>
            <a:ext cx="11534582" cy="2326507"/>
          </a:xfrm>
          <a:prstGeom prst="rect">
            <a:avLst/>
          </a:prstGeom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6E4953E6-A75A-B162-0AEA-2F4F51BACDE8}"/>
              </a:ext>
            </a:extLst>
          </p:cNvPr>
          <p:cNvSpPr/>
          <p:nvPr/>
        </p:nvSpPr>
        <p:spPr>
          <a:xfrm>
            <a:off x="3711809" y="5320842"/>
            <a:ext cx="2152973" cy="604532"/>
          </a:xfrm>
          <a:prstGeom prst="wedgeRoundRectCallout">
            <a:avLst>
              <a:gd name="adj1" fmla="val 39689"/>
              <a:gd name="adj2" fmla="val -23879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Examine whether to replace this data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99DD9682-A6A3-F198-4873-D4C50A861170}"/>
              </a:ext>
            </a:extLst>
          </p:cNvPr>
          <p:cNvSpPr/>
          <p:nvPr/>
        </p:nvSpPr>
        <p:spPr>
          <a:xfrm>
            <a:off x="6371596" y="5399030"/>
            <a:ext cx="2152972" cy="604532"/>
          </a:xfrm>
          <a:prstGeom prst="wedgeRoundRectCallout">
            <a:avLst>
              <a:gd name="adj1" fmla="val -31872"/>
              <a:gd name="adj2" fmla="val -25099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ysClr val="windowText" lastClr="000000"/>
                </a:solidFill>
              </a:rPr>
              <a:t>Examine whether to collect this data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2C62DF8E-9459-26A7-5C50-D809F39B6425}"/>
              </a:ext>
            </a:extLst>
          </p:cNvPr>
          <p:cNvSpPr/>
          <p:nvPr/>
        </p:nvSpPr>
        <p:spPr>
          <a:xfrm>
            <a:off x="5453149" y="3740727"/>
            <a:ext cx="411633" cy="48213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280C4DF-67F3-B78C-0305-22980EF2407B}"/>
              </a:ext>
            </a:extLst>
          </p:cNvPr>
          <p:cNvSpPr/>
          <p:nvPr/>
        </p:nvSpPr>
        <p:spPr>
          <a:xfrm>
            <a:off x="6453448" y="3826627"/>
            <a:ext cx="411633" cy="48213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9C2377C2-FFDC-D5E4-2A71-80F5D9A2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059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Applications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4 AI4DB tasks, 15+ algorithms on PostgreSQL and Spark 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Easy to extend to similar tasks: view advisor, learned cost model…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AD2ACB-1074-438C-CE1C-6F87F117D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144" y="2485682"/>
            <a:ext cx="5999711" cy="4057359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302A8AF2-5C94-A81A-A551-F0918A6E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429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Evaluations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0866645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AI4DB algorithms may not always work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well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By </a:t>
            </a:r>
            <a:r>
              <a:rPr lang="en-US" altLang="zh-CN" sz="22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PilotScope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, we know how/when it could perform well/bad  guidelines for future research</a:t>
            </a:r>
          </a:p>
          <a:p>
            <a:pPr marL="228600" lvl="1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29E6CF-AA6D-B0E9-89FD-52E0CBCA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539" y="2264275"/>
            <a:ext cx="7907594" cy="433101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AE3445C2-149B-D258-5D03-37C1C3C865CE}"/>
              </a:ext>
            </a:extLst>
          </p:cNvPr>
          <p:cNvSpPr/>
          <p:nvPr/>
        </p:nvSpPr>
        <p:spPr>
          <a:xfrm>
            <a:off x="3469539" y="2616175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EA99CE8-9D10-E54D-B246-0D5AEF65D8CE}"/>
              </a:ext>
            </a:extLst>
          </p:cNvPr>
          <p:cNvSpPr/>
          <p:nvPr/>
        </p:nvSpPr>
        <p:spPr>
          <a:xfrm>
            <a:off x="5456879" y="2607867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2D80AD9F-63BE-3FF5-FDEB-33E59F73F2E5}"/>
              </a:ext>
            </a:extLst>
          </p:cNvPr>
          <p:cNvSpPr/>
          <p:nvPr/>
        </p:nvSpPr>
        <p:spPr>
          <a:xfrm>
            <a:off x="7398951" y="2616175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1D6BBBDB-48A7-B21A-34E0-A4958BC0D9C1}"/>
              </a:ext>
            </a:extLst>
          </p:cNvPr>
          <p:cNvSpPr/>
          <p:nvPr/>
        </p:nvSpPr>
        <p:spPr>
          <a:xfrm>
            <a:off x="9386291" y="2616175"/>
            <a:ext cx="1018055" cy="3531285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094D9B3-F34D-0C2B-082E-269846615499}"/>
              </a:ext>
            </a:extLst>
          </p:cNvPr>
          <p:cNvSpPr/>
          <p:nvPr/>
        </p:nvSpPr>
        <p:spPr>
          <a:xfrm>
            <a:off x="9632866" y="2439848"/>
            <a:ext cx="773723" cy="1056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EF84D5-B56A-5BEB-2CC8-C79A99B09A2B}"/>
              </a:ext>
            </a:extLst>
          </p:cNvPr>
          <p:cNvSpPr txBox="1"/>
          <p:nvPr/>
        </p:nvSpPr>
        <p:spPr>
          <a:xfrm>
            <a:off x="3740193" y="6550339"/>
            <a:ext cx="119893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2024]</a:t>
            </a: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D456316B-2C59-94C2-831E-1A809151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85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Evaluations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Overhead of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PilotScope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is negligible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29E6CF-AA6D-B0E9-89FD-52E0CBCA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838" y="1932017"/>
            <a:ext cx="7907594" cy="4331014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AE3445C2-149B-D258-5D03-37C1C3C865CE}"/>
              </a:ext>
            </a:extLst>
          </p:cNvPr>
          <p:cNvSpPr/>
          <p:nvPr/>
        </p:nvSpPr>
        <p:spPr>
          <a:xfrm>
            <a:off x="2808724" y="2311446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8B305F9-FB62-91C6-D6C5-3C1480E7A12A}"/>
              </a:ext>
            </a:extLst>
          </p:cNvPr>
          <p:cNvSpPr/>
          <p:nvPr/>
        </p:nvSpPr>
        <p:spPr>
          <a:xfrm>
            <a:off x="4775857" y="2294739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18137C0-4C60-6613-51B9-5097A776C26B}"/>
              </a:ext>
            </a:extLst>
          </p:cNvPr>
          <p:cNvSpPr/>
          <p:nvPr/>
        </p:nvSpPr>
        <p:spPr>
          <a:xfrm>
            <a:off x="6685885" y="2297985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89201DA-3822-2A4A-69F2-792754FACDF9}"/>
              </a:ext>
            </a:extLst>
          </p:cNvPr>
          <p:cNvSpPr/>
          <p:nvPr/>
        </p:nvSpPr>
        <p:spPr>
          <a:xfrm>
            <a:off x="8653018" y="2281278"/>
            <a:ext cx="771622" cy="351782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995E16-F653-61F9-3E88-A9BCF460657F}"/>
              </a:ext>
            </a:extLst>
          </p:cNvPr>
          <p:cNvSpPr txBox="1"/>
          <p:nvPr/>
        </p:nvSpPr>
        <p:spPr>
          <a:xfrm>
            <a:off x="2143003" y="6295068"/>
            <a:ext cx="869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2024]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2BFA7F5A-A8A7-6614-CADC-918FAC25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280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Evaluations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PilotScope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could support to deploy and run multiple AI4DB algorithms at the same time</a:t>
            </a:r>
          </a:p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1 + 1 &gt; 2?  not always hold, correlations are complex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 new and interesting topic in AI4DB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AF12DB-6B63-A79D-2BE8-147416DA0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521" y="3314123"/>
            <a:ext cx="9564774" cy="2859457"/>
          </a:xfrm>
          <a:prstGeom prst="rect">
            <a:avLst/>
          </a:prstGeom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5937D402-1EF6-962B-FE70-5D71110D1AA5}"/>
              </a:ext>
            </a:extLst>
          </p:cNvPr>
          <p:cNvSpPr/>
          <p:nvPr/>
        </p:nvSpPr>
        <p:spPr>
          <a:xfrm>
            <a:off x="2714822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47268AF-A8C7-037F-FF7B-51DD87799F26}"/>
              </a:ext>
            </a:extLst>
          </p:cNvPr>
          <p:cNvSpPr/>
          <p:nvPr/>
        </p:nvSpPr>
        <p:spPr>
          <a:xfrm>
            <a:off x="5075850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7425001-7AAF-885C-F51C-2D1629C6BA13}"/>
              </a:ext>
            </a:extLst>
          </p:cNvPr>
          <p:cNvSpPr/>
          <p:nvPr/>
        </p:nvSpPr>
        <p:spPr>
          <a:xfrm>
            <a:off x="7326681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D5F6672-61BB-D1CA-DC12-F9EDFCBF1223}"/>
              </a:ext>
            </a:extLst>
          </p:cNvPr>
          <p:cNvSpPr/>
          <p:nvPr/>
        </p:nvSpPr>
        <p:spPr>
          <a:xfrm>
            <a:off x="9687709" y="3742006"/>
            <a:ext cx="422273" cy="176899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A16811-8039-D7CC-473A-C3E0E0AAD6A7}"/>
              </a:ext>
            </a:extLst>
          </p:cNvPr>
          <p:cNvSpPr txBox="1"/>
          <p:nvPr/>
        </p:nvSpPr>
        <p:spPr>
          <a:xfrm>
            <a:off x="2080746" y="6173580"/>
            <a:ext cx="8694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Experimental data from [</a:t>
            </a:r>
            <a:r>
              <a:rPr lang="en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2024]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E942C18D-DC03-A3A9-11F5-BEE9B0BF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984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More to Come</a:t>
            </a:r>
            <a:endParaRPr lang="en-US" sz="3735" dirty="0"/>
          </a:p>
        </p:txBody>
      </p:sp>
      <p:sp>
        <p:nvSpPr>
          <p:cNvPr id="26" name="Content Placeholder 2"/>
          <p:cNvSpPr txBox="1"/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B71A9-4492-4984-A3A3-7DA734B61400}"/>
              </a:ext>
            </a:extLst>
          </p:cNvPr>
          <p:cNvSpPr txBox="1"/>
          <p:nvPr/>
        </p:nvSpPr>
        <p:spPr>
          <a:xfrm>
            <a:off x="289035" y="1347004"/>
            <a:ext cx="11534582" cy="590288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Open-Source: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  <a:hlinkClick r:id="rId3"/>
              </a:rPr>
              <a:t>https://github.com/alibaba/pilotscope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Welcome for the contributions </a:t>
            </a:r>
          </a:p>
          <a:p>
            <a:pPr marL="57150" lvl="1" indent="0">
              <a:spcBef>
                <a:spcPts val="100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to build this community together</a:t>
            </a:r>
          </a:p>
          <a:p>
            <a:pPr marL="57150" lvl="1" indent="0">
              <a:spcBef>
                <a:spcPts val="1000"/>
              </a:spcBef>
              <a:buNone/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" lvl="1" indent="0">
              <a:spcBef>
                <a:spcPts val="100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	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FFA3F9-AC90-8A64-ED60-A4B49218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681" y="1846266"/>
            <a:ext cx="5533103" cy="47785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501DDF5-EB0D-6D43-0057-1114CC52A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369" y="3596677"/>
            <a:ext cx="1724019" cy="17240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D185AE-F793-3982-B7F3-93249756081D}"/>
              </a:ext>
            </a:extLst>
          </p:cNvPr>
          <p:cNvSpPr txBox="1"/>
          <p:nvPr/>
        </p:nvSpPr>
        <p:spPr>
          <a:xfrm>
            <a:off x="5366651" y="6543041"/>
            <a:ext cx="6825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 generated by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Tongyi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Wanxiang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(https://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tongyi.aliyun.com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wanxiang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/)</a:t>
            </a:r>
            <a:endParaRPr lang="en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FEAA03A7-6264-27B1-9514-7656133E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582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Prototype Applications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 for SCOPE 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steer SCOPE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 Middleware System for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Part 4: Applications and Deployment</a:t>
            </a:r>
            <a:endParaRPr lang="en-US" sz="3733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39D9BEA-C6CD-88B0-B208-C3EFE03D0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262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823616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SCOPE: the big data system for data analytics in Microsoft</a:t>
            </a:r>
          </a:p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Learned cost models could improve plan quality of production jobs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4" lvl="1" indent="0">
              <a:spcBef>
                <a:spcPts val="1000"/>
              </a:spcBef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Learned Cost Model in SCOPE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290E14-1854-E9D7-8153-BA47D682F9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55" b="1786"/>
          <a:stretch/>
        </p:blipFill>
        <p:spPr>
          <a:xfrm>
            <a:off x="2164447" y="3137883"/>
            <a:ext cx="7863106" cy="21828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B5345B-5F5B-D9E1-0760-01D0D095E487}"/>
              </a:ext>
            </a:extLst>
          </p:cNvPr>
          <p:cNvSpPr txBox="1"/>
          <p:nvPr/>
        </p:nvSpPr>
        <p:spPr>
          <a:xfrm>
            <a:off x="908588" y="5507720"/>
            <a:ext cx="10374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[Cost Models for Big Data Query Processing: Learning, Retrofitting, and Our Findings, SIGMOD 2020]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23D7C40F-3489-3D56-B6B6-3B5E5C07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490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FEED49-E6D5-9A47-A649-D796BF692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73" r="24885" b="21263"/>
          <a:stretch/>
        </p:blipFill>
        <p:spPr>
          <a:xfrm>
            <a:off x="2983875" y="3585773"/>
            <a:ext cx="5353048" cy="2036252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SCOPE: tuning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different hints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256 hints in total, 100-150 hints are used frequently</a:t>
            </a:r>
          </a:p>
          <a:p>
            <a:pPr marL="571494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Typically 10 − 20 hints are used in a single job </a:t>
            </a:r>
          </a:p>
          <a:p>
            <a:pPr marL="571494" lvl="2">
              <a:spcBef>
                <a:spcPts val="1000"/>
              </a:spcBef>
            </a:pP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Analyze to discover suitable hint set to steer SCOPE</a:t>
            </a: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4" lvl="1" indent="0">
              <a:spcBef>
                <a:spcPts val="1000"/>
              </a:spcBef>
              <a:buNone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685783" lvl="2">
              <a:spcBef>
                <a:spcPts val="1000"/>
              </a:spcBef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SCOPE</a:t>
            </a:r>
            <a:r>
              <a:rPr lang="zh-CN" alt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 Its Hints </a:t>
            </a:r>
            <a:endParaRPr lang="en-US" sz="3733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AF4893-F817-3F4A-8230-2AA6871EF6E7}"/>
              </a:ext>
            </a:extLst>
          </p:cNvPr>
          <p:cNvSpPr txBox="1">
            <a:spLocks/>
          </p:cNvSpPr>
          <p:nvPr/>
        </p:nvSpPr>
        <p:spPr>
          <a:xfrm>
            <a:off x="368384" y="1537304"/>
            <a:ext cx="11249051" cy="500573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83" lvl="2">
              <a:spcBef>
                <a:spcPts val="1000"/>
              </a:spcBef>
            </a:pPr>
            <a:endParaRPr lang="en-US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ED75E2-5401-7FB5-B816-3FB47D08FCFE}"/>
              </a:ext>
            </a:extLst>
          </p:cNvPr>
          <p:cNvSpPr txBox="1"/>
          <p:nvPr/>
        </p:nvSpPr>
        <p:spPr>
          <a:xfrm>
            <a:off x="1116283" y="5683213"/>
            <a:ext cx="10374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[Steering Query Optimizers: A Practical Take on Big Data Workloads, SIGMOD 2021]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9C4E3FDB-7D4A-F606-BEED-B17264E6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544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Online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deployment: large improvements, small regressions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sz="3733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 to Steer SCOPE</a:t>
            </a:r>
            <a:endParaRPr lang="en-US" sz="3733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F51F1D-D92D-C442-B70E-5C133C87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53" y="3572283"/>
            <a:ext cx="11127180" cy="19346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EC86876-37E1-FA4C-87E4-A44C393D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376" y="2192139"/>
            <a:ext cx="5456877" cy="13801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4CCCA1-6233-F528-E44A-91628EF47A23}"/>
              </a:ext>
            </a:extLst>
          </p:cNvPr>
          <p:cNvSpPr txBox="1"/>
          <p:nvPr/>
        </p:nvSpPr>
        <p:spPr>
          <a:xfrm>
            <a:off x="1242609" y="5506958"/>
            <a:ext cx="103748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Table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[Steering Query Optimizers: A Practical Take on Big Data Workloads, SIGMOD 2021]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A43C1D9-3656-222C-3FD8-D63AC64F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76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56EDA9-4754-C661-BFCE-E855724B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893" y="700418"/>
            <a:ext cx="5422816" cy="4316846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228DC20-357E-6143-BA69-1D9AFCD7F097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51195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Multiple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learned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components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</a:p>
          <a:p>
            <a:pPr marL="57144" lvl="1" indent="0">
              <a:spcBef>
                <a:spcPts val="1000"/>
              </a:spcBef>
              <a:buNone/>
            </a:pP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are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deployed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into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GaussDB</a:t>
            </a: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Query 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rewriter</a:t>
            </a:r>
            <a:endParaRPr lang="de-DE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Cardinality</a:t>
            </a: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/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Cost</a:t>
            </a: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5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Estimator</a:t>
            </a:r>
            <a:endParaRPr lang="de-DE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Plan Enumerator</a:t>
            </a:r>
          </a:p>
          <a:p>
            <a:pPr marL="571494" lvl="2">
              <a:spcBef>
                <a:spcPts val="1000"/>
              </a:spcBef>
            </a:pPr>
            <a:r>
              <a:rPr lang="de-DE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…</a:t>
            </a:r>
          </a:p>
          <a:p>
            <a:pPr marL="571494" lvl="2">
              <a:spcBef>
                <a:spcPts val="1000"/>
              </a:spcBef>
            </a:pPr>
            <a:endParaRPr lang="de-DE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Traditional Methods as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backups</a:t>
            </a: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Difficult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to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extend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to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other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AI4DB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methods</a:t>
            </a:r>
            <a:r>
              <a:rPr lang="de-DE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 and DB </a:t>
            </a:r>
            <a:r>
              <a:rPr lang="de-DE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systems</a:t>
            </a:r>
            <a:endParaRPr lang="de-DE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marL="228594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7732A-8E59-9944-B3CF-2FFFEF47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84" y="99629"/>
            <a:ext cx="11249049" cy="1325563"/>
          </a:xfrm>
        </p:spPr>
        <p:txBody>
          <a:bodyPr>
            <a:normAutofit/>
          </a:bodyPr>
          <a:lstStyle/>
          <a:p>
            <a:r>
              <a:rPr lang="en-US" altLang="zh-CN" sz="3733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: Automatic DB</a:t>
            </a:r>
            <a:endParaRPr lang="en-US" sz="3733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85AA7E-61EF-A9C1-B0F2-79BDEFA9613B}"/>
              </a:ext>
            </a:extLst>
          </p:cNvPr>
          <p:cNvSpPr txBox="1"/>
          <p:nvPr/>
        </p:nvSpPr>
        <p:spPr>
          <a:xfrm>
            <a:off x="6543894" y="4935185"/>
            <a:ext cx="5360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Figure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from [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An Autonomous Database System, VLDB 2021]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A851547-47BB-155A-F4BB-15CFF49A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258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3350814-75CB-BF45-8D24-8CAD2119908C}"/>
              </a:ext>
            </a:extLst>
          </p:cNvPr>
          <p:cNvSpPr txBox="1">
            <a:spLocks/>
          </p:cNvSpPr>
          <p:nvPr/>
        </p:nvSpPr>
        <p:spPr>
          <a:xfrm>
            <a:off x="368384" y="1537303"/>
            <a:ext cx="11249051" cy="447461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Prototype Applications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Learned cost model for SCOPE in Microsoft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Learn to steer SCOPE</a:t>
            </a:r>
          </a:p>
          <a:p>
            <a:pPr lvl="1">
              <a:buFont typeface="Wingdings" pitchFamily="2" charset="2"/>
              <a:buChar char="q"/>
            </a:pPr>
            <a:r>
              <a:rPr lang="en-US" altLang="zh-CN" sz="25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500" dirty="0" err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OpenGauss</a:t>
            </a:r>
            <a:endParaRPr lang="en-US" altLang="zh-CN" sz="25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q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A Middleware System for Deployment</a:t>
            </a:r>
          </a:p>
          <a:p>
            <a:pPr>
              <a:buFont typeface="Wingdings" pitchFamily="2" charset="2"/>
              <a:buChar char="q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1" indent="0">
              <a:buNone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10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189" lvl="1" indent="0">
              <a:buNone/>
            </a:pPr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6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E6724E-FBF7-FF46-9101-768DA53041BD}"/>
              </a:ext>
            </a:extLst>
          </p:cNvPr>
          <p:cNvSpPr txBox="1">
            <a:spLocks/>
          </p:cNvSpPr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3">
                <a:latin typeface="Microsoft YaHei" panose="020B0503020204020204" pitchFamily="34" charset="-122"/>
                <a:ea typeface="Microsoft YaHei" panose="020B0503020204020204" pitchFamily="34" charset="-122"/>
              </a:rPr>
              <a:t>Part 4: Applications and Deployment</a:t>
            </a:r>
            <a:endParaRPr lang="en-US" sz="3733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5FC8372-D067-4E99-A58D-AF90DE211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63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68384" y="99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735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PilotScope: Motivations</a:t>
            </a:r>
            <a:endParaRPr lang="en-US" sz="3735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E7F552-978E-D478-29A1-751BDAFD9424}"/>
              </a:ext>
            </a:extLst>
          </p:cNvPr>
          <p:cNvSpPr txBox="1"/>
          <p:nvPr/>
        </p:nvSpPr>
        <p:spPr>
          <a:xfrm>
            <a:off x="289034" y="1347004"/>
            <a:ext cx="11402223" cy="51195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AI4DB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algorithms are developing very fast ……</a:t>
            </a:r>
          </a:p>
          <a:p>
            <a:pPr marL="228600" lvl="1">
              <a:spcBef>
                <a:spcPts val="1000"/>
              </a:spcBef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A fundamental problem is still not well studied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solidFill>
                  <a:srgbClr val="C822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Could they actual contribute to real world DBMS?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If so, to what extent?</a:t>
            </a:r>
          </a:p>
          <a:p>
            <a:pPr marL="914400" lvl="3">
              <a:spcBef>
                <a:spcPts val="1000"/>
              </a:spcBef>
            </a:pP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If not, why not?</a:t>
            </a:r>
          </a:p>
          <a:p>
            <a:pPr marL="571500" lvl="2">
              <a:spcBef>
                <a:spcPts val="1000"/>
              </a:spcBef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This could only be answered by actual deployment </a:t>
            </a:r>
            <a:r>
              <a:rPr lang="en-US" altLang="zh-CN" sz="25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(gold standard)</a:t>
            </a:r>
          </a:p>
          <a:p>
            <a:pPr marL="914400" lvl="3">
              <a:lnSpc>
                <a:spcPct val="100000"/>
              </a:lnSpc>
              <a:spcBef>
                <a:spcPts val="1000"/>
              </a:spcBef>
            </a:pPr>
            <a:r>
              <a:rPr lang="zh-CN" altLang="en-US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Examine in real systems, on real data, report real performance</a:t>
            </a:r>
          </a:p>
          <a:p>
            <a:pPr marL="914400" lvl="3">
              <a:lnSpc>
                <a:spcPct val="100000"/>
              </a:lnSpc>
              <a:spcBef>
                <a:spcPts val="1000"/>
              </a:spcBef>
            </a:pPr>
            <a:r>
              <a:rPr lang="zh-CN" altLang="en-US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35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The pros &amp; cons of each method</a:t>
            </a:r>
          </a:p>
          <a:p>
            <a:pPr marL="400050" lvl="2" indent="0">
              <a:spcBef>
                <a:spcPts val="1000"/>
              </a:spcBef>
              <a:buNone/>
            </a:pP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…… </a:t>
            </a:r>
          </a:p>
          <a:p>
            <a:pPr marL="400050" lvl="2" indent="0">
              <a:spcBef>
                <a:spcPts val="1000"/>
              </a:spcBef>
              <a:buNone/>
            </a:pPr>
            <a:r>
              <a:rPr lang="en-US" altLang="zh-CN" sz="25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 guide future research towards the right direction</a:t>
            </a:r>
          </a:p>
          <a:p>
            <a:pPr marL="742950" lvl="3" indent="0">
              <a:spcBef>
                <a:spcPts val="1000"/>
              </a:spcBef>
              <a:buNone/>
            </a:pPr>
            <a:endParaRPr lang="en-US" altLang="zh-CN" sz="235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  <a:p>
            <a:pPr marL="571500" lvl="2">
              <a:spcBef>
                <a:spcPts val="1000"/>
              </a:spcBef>
            </a:pPr>
            <a:endParaRPr lang="en-US" altLang="zh-CN" sz="2500" dirty="0">
              <a:latin typeface="Microsoft YaHei" panose="020B0503020204020204" pitchFamily="34" charset="-122"/>
              <a:ea typeface="Microsoft YaHei" panose="020B0503020204020204" pitchFamily="34" charset="-122"/>
              <a:sym typeface="Wingdings" panose="05000000000000000000" pitchFamily="2" charset="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756F15-3FB1-01CB-C3F4-F68ACDAFBB8A}"/>
              </a:ext>
            </a:extLst>
          </p:cNvPr>
          <p:cNvGrpSpPr/>
          <p:nvPr/>
        </p:nvGrpSpPr>
        <p:grpSpPr>
          <a:xfrm>
            <a:off x="10354911" y="4450193"/>
            <a:ext cx="1741714" cy="1060803"/>
            <a:chOff x="812799" y="3215298"/>
            <a:chExt cx="1741714" cy="1060803"/>
          </a:xfrm>
        </p:grpSpPr>
        <p:pic>
          <p:nvPicPr>
            <p:cNvPr id="1026" name="Picture 2" descr="Button, knob, multimedia, scale, setting, tune, tuning icon - Download on  Iconfinder">
              <a:extLst>
                <a:ext uri="{FF2B5EF4-FFF2-40B4-BE49-F238E27FC236}">
                  <a16:creationId xmlns:a16="http://schemas.microsoft.com/office/drawing/2014/main" id="{250C84D5-BDAC-C2A7-8225-89D3463CE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749" y="3215298"/>
              <a:ext cx="691471" cy="691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565A832-513A-0B46-7DFD-3BFA0D7AB228}"/>
                </a:ext>
              </a:extLst>
            </p:cNvPr>
            <p:cNvSpPr txBox="1"/>
            <p:nvPr/>
          </p:nvSpPr>
          <p:spPr>
            <a:xfrm>
              <a:off x="812799" y="3906769"/>
              <a:ext cx="17417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C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Knob Tuning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4A3FE3D-3DB2-1CDE-E7EB-22A70C506C7D}"/>
              </a:ext>
            </a:extLst>
          </p:cNvPr>
          <p:cNvGrpSpPr/>
          <p:nvPr/>
        </p:nvGrpSpPr>
        <p:grpSpPr>
          <a:xfrm>
            <a:off x="7874947" y="5510996"/>
            <a:ext cx="2830914" cy="1219229"/>
            <a:chOff x="290284" y="4397828"/>
            <a:chExt cx="2830914" cy="1219229"/>
          </a:xfrm>
        </p:grpSpPr>
        <p:pic>
          <p:nvPicPr>
            <p:cNvPr id="1028" name="Picture 4" descr="Index - Free computer icons">
              <a:extLst>
                <a:ext uri="{FF2B5EF4-FFF2-40B4-BE49-F238E27FC236}">
                  <a16:creationId xmlns:a16="http://schemas.microsoft.com/office/drawing/2014/main" id="{2A3261AB-9742-C7BA-B836-E14558521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457" y="4397828"/>
              <a:ext cx="859971" cy="85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F5A994F-B80D-C382-C27C-D04ECE42A370}"/>
                </a:ext>
              </a:extLst>
            </p:cNvPr>
            <p:cNvSpPr txBox="1"/>
            <p:nvPr/>
          </p:nvSpPr>
          <p:spPr>
            <a:xfrm>
              <a:off x="290284" y="4970726"/>
              <a:ext cx="28309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Index            </a:t>
              </a:r>
            </a:p>
            <a:p>
              <a:pPr algn="ctr"/>
              <a:r>
                <a:rPr lang="en-US" altLang="zh-CN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     </a:t>
              </a:r>
              <a:r>
                <a:rPr lang="en-US" altLang="zh-CN" sz="1800" dirty="0">
                  <a:solidFill>
                    <a:srgbClr val="00206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Recommendation</a:t>
              </a:r>
              <a:endParaRPr lang="zh-CN" alt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214E38-0916-1BED-23A6-CF420E708813}"/>
              </a:ext>
            </a:extLst>
          </p:cNvPr>
          <p:cNvGrpSpPr/>
          <p:nvPr/>
        </p:nvGrpSpPr>
        <p:grpSpPr>
          <a:xfrm>
            <a:off x="8249045" y="2285741"/>
            <a:ext cx="2830914" cy="1417919"/>
            <a:chOff x="2304566" y="5126967"/>
            <a:chExt cx="2830914" cy="1417919"/>
          </a:xfrm>
        </p:grpSpPr>
        <p:pic>
          <p:nvPicPr>
            <p:cNvPr id="1032" name="Picture 8" descr="Bigdata, global data, query data, search database, seo, serach data icon -  Download on Iconfinder">
              <a:extLst>
                <a:ext uri="{FF2B5EF4-FFF2-40B4-BE49-F238E27FC236}">
                  <a16:creationId xmlns:a16="http://schemas.microsoft.com/office/drawing/2014/main" id="{FC5B53A6-5F95-1456-004A-26527A8CA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9948" y="5126967"/>
              <a:ext cx="1200150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F22454F-E59A-9D08-ED0D-F5C49D506A81}"/>
                </a:ext>
              </a:extLst>
            </p:cNvPr>
            <p:cNvSpPr txBox="1"/>
            <p:nvPr/>
          </p:nvSpPr>
          <p:spPr>
            <a:xfrm>
              <a:off x="2304566" y="6175554"/>
              <a:ext cx="2830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rgbClr val="0070C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Query Optimizer</a:t>
              </a:r>
              <a:endParaRPr lang="zh-CN" alt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087A89F-AE11-6D77-3567-A5F4C6B4908E}"/>
              </a:ext>
            </a:extLst>
          </p:cNvPr>
          <p:cNvSpPr txBox="1"/>
          <p:nvPr/>
        </p:nvSpPr>
        <p:spPr>
          <a:xfrm>
            <a:off x="10469459" y="4725072"/>
            <a:ext cx="28309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Wingdings" panose="05000000000000000000" pitchFamily="2" charset="2"/>
              </a:rPr>
              <a:t>. . . </a:t>
            </a:r>
            <a:endParaRPr lang="zh-CN" altLang="en-US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E02622-D45D-7216-12FD-AC67303CD331}"/>
              </a:ext>
            </a:extLst>
          </p:cNvPr>
          <p:cNvSpPr txBox="1"/>
          <p:nvPr/>
        </p:nvSpPr>
        <p:spPr>
          <a:xfrm>
            <a:off x="0" y="6512547"/>
            <a:ext cx="11989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en" altLang="zh-CN" sz="1600" dirty="0" err="1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PilotScope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steering databases with ML drivers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" altLang="zh-CN" sz="1600" dirty="0">
                <a:solidFill>
                  <a:schemeClr val="bg1">
                    <a:lumMod val="6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VLDB 2024</a:t>
            </a:r>
          </a:p>
          <a:p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8CE077-AF23-9A43-1C13-096AC4BB1368}"/>
              </a:ext>
            </a:extLst>
          </p:cNvPr>
          <p:cNvGrpSpPr/>
          <p:nvPr/>
        </p:nvGrpSpPr>
        <p:grpSpPr>
          <a:xfrm>
            <a:off x="9459510" y="1389465"/>
            <a:ext cx="2830914" cy="1351278"/>
            <a:chOff x="3584402" y="3820886"/>
            <a:chExt cx="2830914" cy="1351278"/>
          </a:xfrm>
        </p:grpSpPr>
        <p:pic>
          <p:nvPicPr>
            <p:cNvPr id="1030" name="Picture 6" descr="Cost Estimation Icon - Download in Glyph Style">
              <a:extLst>
                <a:ext uri="{FF2B5EF4-FFF2-40B4-BE49-F238E27FC236}">
                  <a16:creationId xmlns:a16="http://schemas.microsoft.com/office/drawing/2014/main" id="{A946067C-A869-56AC-4550-0B5C6B4D2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78" b="90667" l="9778" r="89778">
                          <a14:foregroundMark x1="12444" y1="28000" x2="12444" y2="28000"/>
                          <a14:foregroundMark x1="37333" y1="29778" x2="37333" y2="29778"/>
                          <a14:foregroundMark x1="89778" y1="44000" x2="89778" y2="44000"/>
                          <a14:foregroundMark x1="70222" y1="90667" x2="70222" y2="90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250" y="3820886"/>
              <a:ext cx="1036864" cy="103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9370C1B-E4C3-50CB-D282-8F8FEEDD6E7F}"/>
                </a:ext>
              </a:extLst>
            </p:cNvPr>
            <p:cNvSpPr txBox="1"/>
            <p:nvPr/>
          </p:nvSpPr>
          <p:spPr>
            <a:xfrm>
              <a:off x="3584402" y="4802832"/>
              <a:ext cx="28309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accent6">
                      <a:lumMod val="7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Wingdings" panose="05000000000000000000" pitchFamily="2" charset="2"/>
                </a:rPr>
                <a:t>Cost Model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B75F4A98-6B60-9F51-57CF-724AFF53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BD479B-483C-CB47-92EA-187FA0FEBAB3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698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3061</TotalTime>
  <Words>1243</Words>
  <Application>Microsoft Macintosh PowerPoint</Application>
  <PresentationFormat>宽屏</PresentationFormat>
  <Paragraphs>315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等线</vt:lpstr>
      <vt:lpstr>等线 Light</vt:lpstr>
      <vt:lpstr>Microsoft YaHei</vt:lpstr>
      <vt:lpstr>Arial</vt:lpstr>
      <vt:lpstr>Cambria Math</vt:lpstr>
      <vt:lpstr>Wingdings</vt:lpstr>
      <vt:lpstr>Office 主题​​</vt:lpstr>
      <vt:lpstr>Learned Query Optimizer: What is New  and What is Next</vt:lpstr>
      <vt:lpstr>PowerPoint 演示文稿</vt:lpstr>
      <vt:lpstr>PowerPoint 演示文稿</vt:lpstr>
      <vt:lpstr>Learned Cost Model in SCOPE</vt:lpstr>
      <vt:lpstr>SCOPE and Its Hints </vt:lpstr>
      <vt:lpstr>Learn to Steer SCOPE</vt:lpstr>
      <vt:lpstr>OpenGauss: Automatic DB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PilotScope: DB Interactors</vt:lpstr>
      <vt:lpstr>PilotScope: Implementation</vt:lpstr>
      <vt:lpstr>PilotScope: Applications</vt:lpstr>
      <vt:lpstr>PilotScope: Evaluations</vt:lpstr>
      <vt:lpstr>PilotScope: Evaluations</vt:lpstr>
      <vt:lpstr>PilotScope: Evaluations</vt:lpstr>
      <vt:lpstr>PilotScope: More to Come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337</cp:revision>
  <dcterms:created xsi:type="dcterms:W3CDTF">2022-02-28T01:47:34Z</dcterms:created>
  <dcterms:modified xsi:type="dcterms:W3CDTF">2024-06-09T19:56:54Z</dcterms:modified>
</cp:coreProperties>
</file>